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y="5143500" cx="9144000"/>
  <p:notesSz cx="6858000" cy="9144000"/>
  <p:embeddedFontLst>
    <p:embeddedFont>
      <p:font typeface="Nunito"/>
      <p:regular r:id="rId54"/>
      <p:bold r:id="rId55"/>
      <p:italic r:id="rId56"/>
      <p:boldItalic r:id="rId57"/>
    </p:embeddedFont>
    <p:embeddedFont>
      <p:font typeface="Maven Pro"/>
      <p:regular r:id="rId58"/>
      <p:bold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Nunito-bold.fntdata"/><Relationship Id="rId10" Type="http://schemas.openxmlformats.org/officeDocument/2006/relationships/slide" Target="slides/slide4.xml"/><Relationship Id="rId54" Type="http://schemas.openxmlformats.org/officeDocument/2006/relationships/font" Target="fonts/Nunito-regular.fntdata"/><Relationship Id="rId13" Type="http://schemas.openxmlformats.org/officeDocument/2006/relationships/slide" Target="slides/slide7.xml"/><Relationship Id="rId57" Type="http://schemas.openxmlformats.org/officeDocument/2006/relationships/font" Target="fonts/Nunito-boldItalic.fntdata"/><Relationship Id="rId12" Type="http://schemas.openxmlformats.org/officeDocument/2006/relationships/slide" Target="slides/slide6.xml"/><Relationship Id="rId56" Type="http://schemas.openxmlformats.org/officeDocument/2006/relationships/font" Target="fonts/Nunito-italic.fntdata"/><Relationship Id="rId15" Type="http://schemas.openxmlformats.org/officeDocument/2006/relationships/slide" Target="slides/slide9.xml"/><Relationship Id="rId59" Type="http://schemas.openxmlformats.org/officeDocument/2006/relationships/font" Target="fonts/MavenPro-bold.fntdata"/><Relationship Id="rId14" Type="http://schemas.openxmlformats.org/officeDocument/2006/relationships/slide" Target="slides/slide8.xml"/><Relationship Id="rId58" Type="http://schemas.openxmlformats.org/officeDocument/2006/relationships/font" Target="fonts/MavenPro-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c743bea2d6_2_20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c743bea2d6_2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c743bea2d6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c743bea2d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tr"/>
              <a:t>Fortunately, network and visualization scientists have studied what makes network</a:t>
            </a:r>
            <a:endParaRPr/>
          </a:p>
          <a:p>
            <a:pPr indent="0" lvl="0" marL="0" rtl="0" algn="l">
              <a:spcBef>
                <a:spcPts val="0"/>
              </a:spcBef>
              <a:spcAft>
                <a:spcPts val="0"/>
              </a:spcAft>
              <a:buClr>
                <a:schemeClr val="dk1"/>
              </a:buClr>
              <a:buSzPts val="1100"/>
              <a:buFont typeface="Arial"/>
              <a:buNone/>
            </a:pPr>
            <a:r>
              <a:rPr lang="tr"/>
              <a:t>graph layouts easier to understand and interpret. What has emerged from this line of</a:t>
            </a:r>
            <a:endParaRPr/>
          </a:p>
          <a:p>
            <a:pPr indent="0" lvl="0" marL="0" rtl="0" algn="l">
              <a:spcBef>
                <a:spcPts val="0"/>
              </a:spcBef>
              <a:spcAft>
                <a:spcPts val="0"/>
              </a:spcAft>
              <a:buClr>
                <a:schemeClr val="dk1"/>
              </a:buClr>
              <a:buSzPts val="1100"/>
              <a:buFont typeface="Arial"/>
              <a:buNone/>
            </a:pPr>
            <a:r>
              <a:rPr lang="tr"/>
              <a:t>work is a set of aesthetic principles that can be used to more effectively display net-</a:t>
            </a:r>
            <a:endParaRPr/>
          </a:p>
          <a:p>
            <a:pPr indent="0" lvl="0" marL="0" rtl="0" algn="l">
              <a:spcBef>
                <a:spcPts val="0"/>
              </a:spcBef>
              <a:spcAft>
                <a:spcPts val="0"/>
              </a:spcAft>
              <a:buClr>
                <a:schemeClr val="dk1"/>
              </a:buClr>
              <a:buSzPts val="1100"/>
              <a:buFont typeface="Arial"/>
              <a:buNone/>
            </a:pPr>
            <a:r>
              <a:rPr lang="tr"/>
              <a:t>works. Network graphics are easier to understand if they follow as much as possible</a:t>
            </a:r>
            <a:endParaRPr/>
          </a:p>
          <a:p>
            <a:pPr indent="0" lvl="0" marL="0" rtl="0" algn="l">
              <a:spcBef>
                <a:spcPts val="0"/>
              </a:spcBef>
              <a:spcAft>
                <a:spcPts val="0"/>
              </a:spcAft>
              <a:buClr>
                <a:schemeClr val="dk1"/>
              </a:buClr>
              <a:buSzPts val="1100"/>
              <a:buFont typeface="Arial"/>
              <a:buNone/>
            </a:pPr>
            <a:r>
              <a:rPr lang="tr"/>
              <a:t>the following five guidelines:</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c743bea2d6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c743bea2d6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Force-directed graph drawing algorithms are a class of algorithms for drawing graphs in an aesthetically-pleasing way. Their purpose is to position the nodes of a graph in two-dimensional or three-dimensional space so that all the edges are of more or less equal length and there are as few crossing edges as possible,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c743bea2d6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c743bea2d6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c743bea2d6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c743bea2d6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Random for each run</a:t>
            </a:r>
            <a:endParaRPr/>
          </a:p>
          <a:p>
            <a:pPr indent="0" lvl="0" marL="0" rtl="0" algn="l">
              <a:spcBef>
                <a:spcPts val="0"/>
              </a:spcBef>
              <a:spcAft>
                <a:spcPts val="0"/>
              </a:spcAft>
              <a:buNone/>
            </a:pPr>
            <a:r>
              <a:rPr lang="tr"/>
              <a:t>Sometimes messy</a:t>
            </a:r>
            <a:endParaRPr/>
          </a:p>
          <a:p>
            <a:pPr indent="0" lvl="0" marL="0" rtl="0" algn="l">
              <a:spcBef>
                <a:spcPts val="0"/>
              </a:spcBef>
              <a:spcAft>
                <a:spcPts val="0"/>
              </a:spcAft>
              <a:buNone/>
            </a:pPr>
            <a:r>
              <a:rPr lang="tr"/>
              <a:t>Freeze by set.seed function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c743bea2d6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c743bea2d6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c743bea2d6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c743bea2d6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tr"/>
              <a:t>The Fruchterman-Reingold algorithm, along with other force-directed approaches,</a:t>
            </a:r>
            <a:endParaRPr/>
          </a:p>
          <a:p>
            <a:pPr indent="0" lvl="0" marL="0" rtl="0" algn="l">
              <a:spcBef>
                <a:spcPts val="0"/>
              </a:spcBef>
              <a:spcAft>
                <a:spcPts val="0"/>
              </a:spcAft>
              <a:buClr>
                <a:schemeClr val="dk1"/>
              </a:buClr>
              <a:buSzPts val="1100"/>
              <a:buFont typeface="Arial"/>
              <a:buNone/>
            </a:pPr>
            <a:r>
              <a:rPr lang="tr"/>
              <a:t>are iterative and non-deterministic. That means that each time you run the plotting</a:t>
            </a:r>
            <a:endParaRPr/>
          </a:p>
          <a:p>
            <a:pPr indent="0" lvl="0" marL="0" rtl="0" algn="l">
              <a:spcBef>
                <a:spcPts val="0"/>
              </a:spcBef>
              <a:spcAft>
                <a:spcPts val="0"/>
              </a:spcAft>
              <a:buClr>
                <a:schemeClr val="dk1"/>
              </a:buClr>
              <a:buSzPts val="1100"/>
              <a:buFont typeface="Arial"/>
              <a:buNone/>
            </a:pPr>
            <a:r>
              <a:rPr lang="tr"/>
              <a:t>algorithm you will not get the exact same layout. However, you will get a layout</a:t>
            </a:r>
            <a:endParaRPr/>
          </a:p>
          <a:p>
            <a:pPr indent="0" lvl="0" marL="0" rtl="0" algn="l">
              <a:spcBef>
                <a:spcPts val="0"/>
              </a:spcBef>
              <a:spcAft>
                <a:spcPts val="0"/>
              </a:spcAft>
              <a:buClr>
                <a:schemeClr val="dk1"/>
              </a:buClr>
              <a:buSzPts val="1100"/>
              <a:buFont typeface="Arial"/>
              <a:buNone/>
            </a:pPr>
            <a:r>
              <a:rPr lang="tr"/>
              <a:t>that tends to be symmetrical, minimize edge crossings, etc.</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c743bea2d6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c743bea2d6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Left one : random</a:t>
            </a:r>
            <a:endParaRPr/>
          </a:p>
          <a:p>
            <a:pPr indent="0" lvl="0" marL="0" rtl="0" algn="l">
              <a:spcBef>
                <a:spcPts val="0"/>
              </a:spcBef>
              <a:spcAft>
                <a:spcPts val="0"/>
              </a:spcAft>
              <a:buNone/>
            </a:pPr>
            <a:r>
              <a:rPr lang="tr"/>
              <a:t>Right one: fruchterman reingold</a:t>
            </a:r>
            <a:endParaRPr/>
          </a:p>
          <a:p>
            <a:pPr indent="0" lvl="0" marL="0" rtl="0" algn="l">
              <a:spcBef>
                <a:spcPts val="0"/>
              </a:spcBef>
              <a:spcAft>
                <a:spcPts val="0"/>
              </a:spcAft>
              <a:buNone/>
            </a:pPr>
            <a:r>
              <a:rPr lang="tr"/>
              <a:t>Notice the connection distances. Left one makes us as if there is a subgroups or poles but there is not.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c743bea2d6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c743bea2d6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c743bea2d6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c743bea2d6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Same network</a:t>
            </a:r>
            <a:endParaRPr/>
          </a:p>
          <a:p>
            <a:pPr indent="0" lvl="0" marL="0" rtl="0" algn="l">
              <a:spcBef>
                <a:spcPts val="0"/>
              </a:spcBef>
              <a:spcAft>
                <a:spcPts val="0"/>
              </a:spcAft>
              <a:buNone/>
            </a:pPr>
            <a:r>
              <a:t/>
            </a:r>
            <a:endParaRPr/>
          </a:p>
          <a:p>
            <a:pPr indent="0" lvl="0" marL="0" rtl="0" algn="l">
              <a:spcBef>
                <a:spcPts val="0"/>
              </a:spcBef>
              <a:spcAft>
                <a:spcPts val="0"/>
              </a:spcAft>
              <a:buNone/>
            </a:pPr>
            <a:r>
              <a:rPr lang="tr"/>
              <a:t>Center of star and circle</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c743bea2d6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c743bea2d6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For bigger network 03.csv</a:t>
            </a:r>
            <a:endParaRPr/>
          </a:p>
          <a:p>
            <a:pPr indent="0" lvl="0" marL="0" rtl="0" algn="l">
              <a:spcBef>
                <a:spcPts val="0"/>
              </a:spcBef>
              <a:spcAft>
                <a:spcPts val="0"/>
              </a:spcAft>
              <a:buNone/>
            </a:pPr>
            <a:r>
              <a:rPr lang="tr"/>
              <a:t>See pattern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c35bd10574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c35bd10574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c743bea2d6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c743bea2d6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c743bea2d6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c743bea2d6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For bigger network</a:t>
            </a:r>
            <a:endParaRPr/>
          </a:p>
          <a:p>
            <a:pPr indent="0" lvl="0" marL="0" rtl="0" algn="l">
              <a:spcBef>
                <a:spcPts val="0"/>
              </a:spcBef>
              <a:spcAft>
                <a:spcPts val="0"/>
              </a:spcAft>
              <a:buNone/>
            </a:pPr>
            <a:r>
              <a:t/>
            </a:r>
            <a:endParaRPr/>
          </a:p>
          <a:p>
            <a:pPr indent="0" lvl="0" marL="0" rtl="0" algn="l">
              <a:spcBef>
                <a:spcPts val="0"/>
              </a:spcBef>
              <a:spcAft>
                <a:spcPts val="0"/>
              </a:spcAft>
              <a:buNone/>
            </a:pPr>
            <a:r>
              <a:rPr lang="tr"/>
              <a:t>Hard to see difference but just for this</a:t>
            </a:r>
            <a:endParaRPr/>
          </a:p>
          <a:p>
            <a:pPr indent="0" lvl="0" marL="0" rtl="0" algn="l">
              <a:spcBef>
                <a:spcPts val="0"/>
              </a:spcBef>
              <a:spcAft>
                <a:spcPts val="0"/>
              </a:spcAft>
              <a:buNone/>
            </a:pPr>
            <a:r>
              <a:t/>
            </a:r>
            <a:endParaRPr/>
          </a:p>
          <a:p>
            <a:pPr indent="0" lvl="0" marL="0" rtl="0" algn="l">
              <a:spcBef>
                <a:spcPts val="0"/>
              </a:spcBef>
              <a:spcAft>
                <a:spcPts val="0"/>
              </a:spcAft>
              <a:buNone/>
            </a:pPr>
            <a:r>
              <a:rPr lang="tr"/>
              <a:t>Difference in different network</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c743bea2d6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c743bea2d6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data 2 and 3 csv</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c743bea2d6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c743bea2d6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c762a8c46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c762a8c46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c743bea2d6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c743bea2d6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tr"/>
              <a:t>The goal for any network graphic design should be to produce a figure that reveals</a:t>
            </a:r>
            <a:endParaRPr/>
          </a:p>
          <a:p>
            <a:pPr indent="0" lvl="0" marL="0" rtl="0" algn="l">
              <a:spcBef>
                <a:spcPts val="0"/>
              </a:spcBef>
              <a:spcAft>
                <a:spcPts val="0"/>
              </a:spcAft>
              <a:buClr>
                <a:schemeClr val="dk1"/>
              </a:buClr>
              <a:buSzPts val="1100"/>
              <a:buFont typeface="Arial"/>
              <a:buNone/>
            </a:pPr>
            <a:r>
              <a:rPr lang="tr"/>
              <a:t>the important or interesting information that is contained in the network data. To</a:t>
            </a:r>
            <a:endParaRPr/>
          </a:p>
          <a:p>
            <a:pPr indent="0" lvl="0" marL="0" rtl="0" algn="l">
              <a:spcBef>
                <a:spcPts val="0"/>
              </a:spcBef>
              <a:spcAft>
                <a:spcPts val="0"/>
              </a:spcAft>
              <a:buClr>
                <a:schemeClr val="dk1"/>
              </a:buClr>
              <a:buSzPts val="1100"/>
              <a:buFont typeface="Arial"/>
              <a:buNone/>
            </a:pPr>
            <a:r>
              <a:rPr lang="tr"/>
              <a:t>do this, the analyst must make decisions about every graphical element that can</a:t>
            </a:r>
            <a:endParaRPr/>
          </a:p>
          <a:p>
            <a:pPr indent="0" lvl="0" marL="0" rtl="0" algn="l">
              <a:spcBef>
                <a:spcPts val="0"/>
              </a:spcBef>
              <a:spcAft>
                <a:spcPts val="0"/>
              </a:spcAft>
              <a:buClr>
                <a:schemeClr val="dk1"/>
              </a:buClr>
              <a:buSzPts val="1100"/>
              <a:buFont typeface="Arial"/>
              <a:buNone/>
            </a:pPr>
            <a:r>
              <a:rPr lang="tr"/>
              <a:t>appear in the figure.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tr"/>
              <a:t>R, and the plotting functions contained in the statnet and</a:t>
            </a:r>
            <a:endParaRPr/>
          </a:p>
          <a:p>
            <a:pPr indent="0" lvl="0" marL="0" rtl="0" algn="l">
              <a:spcBef>
                <a:spcPts val="0"/>
              </a:spcBef>
              <a:spcAft>
                <a:spcPts val="0"/>
              </a:spcAft>
              <a:buClr>
                <a:schemeClr val="dk1"/>
              </a:buClr>
              <a:buSzPts val="1100"/>
              <a:buFont typeface="Arial"/>
              <a:buNone/>
            </a:pPr>
            <a:r>
              <a:rPr lang="tr"/>
              <a:t>igraph packages, give the analyst almost complete programmatic control over the</a:t>
            </a:r>
            <a:endParaRPr/>
          </a:p>
          <a:p>
            <a:pPr indent="0" lvl="0" marL="0" rtl="0" algn="l">
              <a:spcBef>
                <a:spcPts val="0"/>
              </a:spcBef>
              <a:spcAft>
                <a:spcPts val="0"/>
              </a:spcAft>
              <a:buClr>
                <a:schemeClr val="dk1"/>
              </a:buClr>
              <a:buSzPts val="1100"/>
              <a:buFont typeface="Arial"/>
              <a:buNone/>
            </a:pPr>
            <a:r>
              <a:rPr lang="tr"/>
              <a:t>appearance of the network graphic</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c762a8c46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c762a8c46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So big: </a:t>
            </a:r>
            <a:endParaRPr/>
          </a:p>
          <a:p>
            <a:pPr indent="0" lvl="0" marL="0" rtl="0" algn="l">
              <a:spcBef>
                <a:spcPts val="0"/>
              </a:spcBef>
              <a:spcAft>
                <a:spcPts val="0"/>
              </a:spcAft>
              <a:buNone/>
            </a:pPr>
            <a:r>
              <a:rPr lang="tr"/>
              <a:t>what is the information: This network is messy</a:t>
            </a:r>
            <a:endParaRPr/>
          </a:p>
          <a:p>
            <a:pPr indent="0" lvl="0" marL="0" rtl="0" algn="l">
              <a:spcBef>
                <a:spcPts val="0"/>
              </a:spcBef>
              <a:spcAft>
                <a:spcPts val="0"/>
              </a:spcAft>
              <a:buNone/>
            </a:pPr>
            <a:r>
              <a:t/>
            </a:r>
            <a:endParaRPr/>
          </a:p>
          <a:p>
            <a:pPr indent="0" lvl="0" marL="0" rtl="0" algn="l">
              <a:spcBef>
                <a:spcPts val="0"/>
              </a:spcBef>
              <a:spcAft>
                <a:spcPts val="0"/>
              </a:spcAft>
              <a:buNone/>
            </a:pPr>
            <a:r>
              <a:rPr lang="tr"/>
              <a:t>It was about trading between cities in turkey</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c762a8c46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c762a8c46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We have filtered small value relateions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c762a8c46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c762a8c46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We generated a random graph with special function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tr"/>
              <a:t>We will focus on next weeks.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tr"/>
              <a:t>Although a simple call to a plotting function is enough to produce a default net-</a:t>
            </a:r>
            <a:endParaRPr/>
          </a:p>
          <a:p>
            <a:pPr indent="0" lvl="0" marL="0" rtl="0" algn="l">
              <a:spcBef>
                <a:spcPts val="0"/>
              </a:spcBef>
              <a:spcAft>
                <a:spcPts val="0"/>
              </a:spcAft>
              <a:buClr>
                <a:schemeClr val="dk1"/>
              </a:buClr>
              <a:buSzPts val="1100"/>
              <a:buFont typeface="Arial"/>
              <a:buNone/>
            </a:pPr>
            <a:r>
              <a:rPr lang="tr"/>
              <a:t>work graphic, it is almost always the case that you will need to take time to set</a:t>
            </a:r>
            <a:endParaRPr/>
          </a:p>
          <a:p>
            <a:pPr indent="0" lvl="0" marL="0" rtl="0" algn="l">
              <a:spcBef>
                <a:spcPts val="0"/>
              </a:spcBef>
              <a:spcAft>
                <a:spcPts val="0"/>
              </a:spcAft>
              <a:buClr>
                <a:schemeClr val="dk1"/>
              </a:buClr>
              <a:buSzPts val="1100"/>
              <a:buFont typeface="Arial"/>
              <a:buNone/>
            </a:pPr>
            <a:r>
              <a:rPr lang="tr"/>
              <a:t>appropriate function options and develop some additional R code to produce an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tr"/>
              <a:t>effective graphic. Some design decisions will be made on aesthetic grounds, while</a:t>
            </a:r>
            <a:endParaRPr/>
          </a:p>
          <a:p>
            <a:pPr indent="0" lvl="0" marL="0" rtl="0" algn="l">
              <a:spcBef>
                <a:spcPts val="0"/>
              </a:spcBef>
              <a:spcAft>
                <a:spcPts val="0"/>
              </a:spcAft>
              <a:buClr>
                <a:schemeClr val="dk1"/>
              </a:buClr>
              <a:buSzPts val="1100"/>
              <a:buFont typeface="Arial"/>
              <a:buNone/>
            </a:pPr>
            <a:r>
              <a:rPr lang="tr"/>
              <a:t>many others will be based on the most important pattern or story that you wish to</a:t>
            </a:r>
            <a:endParaRPr/>
          </a:p>
          <a:p>
            <a:pPr indent="0" lvl="0" marL="0" rtl="0" algn="l">
              <a:spcBef>
                <a:spcPts val="0"/>
              </a:spcBef>
              <a:spcAft>
                <a:spcPts val="0"/>
              </a:spcAft>
              <a:buClr>
                <a:schemeClr val="dk1"/>
              </a:buClr>
              <a:buSzPts val="1100"/>
              <a:buFont typeface="Arial"/>
              <a:buNone/>
            </a:pPr>
            <a:r>
              <a:rPr lang="tr"/>
              <a:t>convey with the graphic and that is supported by the underlying network data.</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c762a8c46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c762a8c46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solidFill>
                  <a:schemeClr val="dk1"/>
                </a:solidFill>
              </a:rPr>
              <a:t>Right oe one is stylized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tr"/>
              <a:t>Left</a:t>
            </a:r>
            <a:r>
              <a:rPr lang="tr"/>
              <a:t> size is better even deleting label names and enlarge the ends of the arrows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c743bea2d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c743bea2d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So far we have plotted dozens of graphs -&gt; go further</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tr"/>
              <a:t>he overall purpose of a network graphic (as with</a:t>
            </a:r>
            <a:endParaRPr/>
          </a:p>
          <a:p>
            <a:pPr indent="0" lvl="0" marL="0" rtl="0" algn="l">
              <a:spcBef>
                <a:spcPts val="0"/>
              </a:spcBef>
              <a:spcAft>
                <a:spcPts val="0"/>
              </a:spcAft>
              <a:buClr>
                <a:schemeClr val="dk1"/>
              </a:buClr>
              <a:buSzPts val="1100"/>
              <a:buFont typeface="Arial"/>
              <a:buNone/>
            </a:pPr>
            <a:r>
              <a:rPr lang="tr"/>
              <a:t>any information graphic) is to highlight the important information contained in the</a:t>
            </a:r>
            <a:endParaRPr/>
          </a:p>
          <a:p>
            <a:pPr indent="0" lvl="0" marL="0" rtl="0" algn="l">
              <a:spcBef>
                <a:spcPts val="0"/>
              </a:spcBef>
              <a:spcAft>
                <a:spcPts val="0"/>
              </a:spcAft>
              <a:buClr>
                <a:schemeClr val="dk1"/>
              </a:buClr>
              <a:buSzPts val="1100"/>
              <a:buFont typeface="Arial"/>
              <a:buNone/>
            </a:pPr>
            <a:r>
              <a:rPr lang="tr"/>
              <a:t>underlying data. However, there are innumerable ways to visually layout network</a:t>
            </a:r>
            <a:endParaRPr/>
          </a:p>
          <a:p>
            <a:pPr indent="0" lvl="0" marL="0" rtl="0" algn="l">
              <a:spcBef>
                <a:spcPts val="0"/>
              </a:spcBef>
              <a:spcAft>
                <a:spcPts val="0"/>
              </a:spcAft>
              <a:buClr>
                <a:schemeClr val="dk1"/>
              </a:buClr>
              <a:buSzPts val="1100"/>
              <a:buFont typeface="Arial"/>
              <a:buNone/>
            </a:pPr>
            <a:r>
              <a:rPr lang="tr"/>
              <a:t>nodes and ties in two-dimensional space, as well as using graphical elements (e.g.,</a:t>
            </a:r>
            <a:endParaRPr/>
          </a:p>
          <a:p>
            <a:pPr indent="0" lvl="0" marL="0" rtl="0" algn="l">
              <a:spcBef>
                <a:spcPts val="0"/>
              </a:spcBef>
              <a:spcAft>
                <a:spcPts val="0"/>
              </a:spcAft>
              <a:buClr>
                <a:schemeClr val="dk1"/>
              </a:buClr>
              <a:buSzPts val="1100"/>
              <a:buFont typeface="Arial"/>
              <a:buNone/>
            </a:pPr>
            <a:r>
              <a:rPr lang="tr"/>
              <a:t>node size, line color, figure legend, etc.) to communicate the story in the network</a:t>
            </a:r>
            <a:endParaRPr/>
          </a:p>
          <a:p>
            <a:pPr indent="0" lvl="0" marL="0" rtl="0" algn="l">
              <a:spcBef>
                <a:spcPts val="0"/>
              </a:spcBef>
              <a:spcAft>
                <a:spcPts val="0"/>
              </a:spcAft>
              <a:buClr>
                <a:schemeClr val="dk1"/>
              </a:buClr>
              <a:buSzPts val="1100"/>
              <a:buFont typeface="Arial"/>
              <a:buNone/>
            </a:pPr>
            <a:r>
              <a:rPr lang="tr"/>
              <a:t>data. In the next three chapters we go over basic principles of effective network</a:t>
            </a:r>
            <a:endParaRPr/>
          </a:p>
          <a:p>
            <a:pPr indent="0" lvl="0" marL="0" rtl="0" algn="l">
              <a:spcBef>
                <a:spcPts val="0"/>
              </a:spcBef>
              <a:spcAft>
                <a:spcPts val="0"/>
              </a:spcAft>
              <a:buClr>
                <a:schemeClr val="dk1"/>
              </a:buClr>
              <a:buSzPts val="1100"/>
              <a:buFont typeface="Arial"/>
              <a:buNone/>
            </a:pPr>
            <a:r>
              <a:rPr lang="tr"/>
              <a:t>graph design, and how to produce effective network visualizations in R.</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c762a8c46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c762a8c46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We tried most of layout but dind’t work.</a:t>
            </a:r>
            <a:endParaRPr/>
          </a:p>
          <a:p>
            <a:pPr indent="0" lvl="0" marL="0" rtl="0" algn="l">
              <a:spcBef>
                <a:spcPts val="0"/>
              </a:spcBef>
              <a:spcAft>
                <a:spcPts val="0"/>
              </a:spcAft>
              <a:buNone/>
            </a:pPr>
            <a:r>
              <a:t/>
            </a:r>
            <a:endParaRPr/>
          </a:p>
          <a:p>
            <a:pPr indent="0" lvl="0" marL="0" rtl="0" algn="l">
              <a:spcBef>
                <a:spcPts val="0"/>
              </a:spcBef>
              <a:spcAft>
                <a:spcPts val="0"/>
              </a:spcAft>
              <a:buNone/>
            </a:pPr>
            <a:r>
              <a:rPr lang="tr"/>
              <a:t>We tried auto and see the hierarchy. It is a information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tr"/>
              <a:t>We can split into pieces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c762a8c46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c762a8c46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c7682d00c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c7682d00c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c7682d00c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c7682d00c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See subgroups</a:t>
            </a:r>
            <a:endParaRPr/>
          </a:p>
          <a:p>
            <a:pPr indent="0" lvl="0" marL="0" rtl="0" algn="l">
              <a:spcBef>
                <a:spcPts val="0"/>
              </a:spcBef>
              <a:spcAft>
                <a:spcPts val="0"/>
              </a:spcAft>
              <a:buNone/>
            </a:pPr>
            <a:r>
              <a:rPr lang="tr"/>
              <a:t>Powerful teams</a:t>
            </a:r>
            <a:endParaRPr/>
          </a:p>
          <a:p>
            <a:pPr indent="0" lvl="0" marL="0" rtl="0" algn="l">
              <a:spcBef>
                <a:spcPts val="0"/>
              </a:spcBef>
              <a:spcAft>
                <a:spcPts val="0"/>
              </a:spcAft>
              <a:buNone/>
            </a:pPr>
            <a:r>
              <a:rPr lang="tr"/>
              <a:t>Get rid of  loyal servants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c7682d00c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c7682d00c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We get clear version of the network</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c7682d00c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c7682d00c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Keeping this two network together may help explain the more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c7682d00c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c7682d00c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c7682d00c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c7682d00c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Explain erdos renyi and possibility </a:t>
            </a:r>
            <a:endParaRPr/>
          </a:p>
          <a:p>
            <a:pPr indent="0" lvl="0" marL="0" rtl="0" algn="l">
              <a:spcBef>
                <a:spcPts val="0"/>
              </a:spcBef>
              <a:spcAft>
                <a:spcPts val="0"/>
              </a:spcAft>
              <a:buNone/>
            </a:pPr>
            <a:r>
              <a:t/>
            </a:r>
            <a:endParaRPr/>
          </a:p>
          <a:p>
            <a:pPr indent="0" lvl="0" marL="0" rtl="0" algn="l">
              <a:spcBef>
                <a:spcPts val="0"/>
              </a:spcBef>
              <a:spcAft>
                <a:spcPts val="0"/>
              </a:spcAft>
              <a:buNone/>
            </a:pPr>
            <a:r>
              <a:rPr lang="tr"/>
              <a:t>Default color orange</a:t>
            </a:r>
            <a:endParaRPr/>
          </a:p>
          <a:p>
            <a:pPr indent="0" lvl="0" marL="0" rtl="0" algn="l">
              <a:spcBef>
                <a:spcPts val="0"/>
              </a:spcBef>
              <a:spcAft>
                <a:spcPts val="0"/>
              </a:spcAft>
              <a:buNone/>
            </a:pPr>
            <a:r>
              <a:rPr lang="tr"/>
              <a:t>default vertex label is blue</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c7682d00c5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c7682d00c5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c7682d00c5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c7682d00c5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Good solution for overlapping nodes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c743bea2d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c743bea2d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c7682d00c5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c7682d00c5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Without coloring no info</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c35bd1057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c35bd1057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Explain line by line</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c35bd1057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c35bd1057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c35bd1057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c35bd1057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c35bd1057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c35bd1057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c35bd1057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c35bd1057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c35bd10574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c35bd1057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edge colors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c35bd10574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c35bd10574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c743bea2d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c743bea2d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tr"/>
              <a:t>The purpose of this lecture is to introduce basic plotting techniques for networks</a:t>
            </a:r>
            <a:endParaRPr/>
          </a:p>
          <a:p>
            <a:pPr indent="0" lvl="0" marL="0" rtl="0" algn="l">
              <a:spcBef>
                <a:spcPts val="0"/>
              </a:spcBef>
              <a:spcAft>
                <a:spcPts val="0"/>
              </a:spcAft>
              <a:buClr>
                <a:schemeClr val="dk1"/>
              </a:buClr>
              <a:buSzPts val="1100"/>
              <a:buFont typeface="Arial"/>
              <a:buNone/>
            </a:pPr>
            <a:r>
              <a:rPr lang="tr"/>
              <a:t>in R, and discuss the various options for specifying the layout of the network on</a:t>
            </a:r>
            <a:endParaRPr/>
          </a:p>
          <a:p>
            <a:pPr indent="0" lvl="0" marL="0" rtl="0" algn="l">
              <a:spcBef>
                <a:spcPts val="0"/>
              </a:spcBef>
              <a:spcAft>
                <a:spcPts val="0"/>
              </a:spcAft>
              <a:buClr>
                <a:schemeClr val="dk1"/>
              </a:buClr>
              <a:buSzPts val="1100"/>
              <a:buFont typeface="Arial"/>
              <a:buNone/>
            </a:pPr>
            <a:r>
              <a:rPr lang="tr"/>
              <a:t>the screen or page. This example shows how interpretation of a network</a:t>
            </a:r>
            <a:endParaRPr/>
          </a:p>
          <a:p>
            <a:pPr indent="0" lvl="0" marL="0" rtl="0" algn="l">
              <a:spcBef>
                <a:spcPts val="0"/>
              </a:spcBef>
              <a:spcAft>
                <a:spcPts val="0"/>
              </a:spcAft>
              <a:buNone/>
            </a:pPr>
            <a:r>
              <a:rPr lang="tr"/>
              <a:t>graphic can be impeded or enhanced by its basic layout.</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tr"/>
              <a:t>We will plot in two ways</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c743bea2d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c743bea2d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tr"/>
              <a:t>At first glance it may appear that the figures are showing two quite different networks. In fact, they are two different visual representations of the same underlying social network.</a:t>
            </a:r>
            <a:endParaRPr/>
          </a:p>
          <a:p>
            <a:pPr indent="0" lvl="0" marL="0" rtl="0" algn="l">
              <a:spcBef>
                <a:spcPts val="0"/>
              </a:spcBef>
              <a:spcAft>
                <a:spcPts val="0"/>
              </a:spcAft>
              <a:buClr>
                <a:schemeClr val="dk1"/>
              </a:buClr>
              <a:buSzPts val="1100"/>
              <a:buFont typeface="Arial"/>
              <a:buNone/>
            </a:pPr>
            <a:r>
              <a:rPr lang="tr"/>
              <a:t>In</a:t>
            </a:r>
            <a:endParaRPr/>
          </a:p>
          <a:p>
            <a:pPr indent="0" lvl="0" marL="0" rtl="0" algn="l">
              <a:spcBef>
                <a:spcPts val="0"/>
              </a:spcBef>
              <a:spcAft>
                <a:spcPts val="0"/>
              </a:spcAft>
              <a:buNone/>
            </a:pPr>
            <a:r>
              <a:rPr lang="tr"/>
              <a:t>particular, it is much easier to see that the network is made up of two separate components, and that the large component has two fairly distinct cohesive subgroups.That is, the important structural characteristics of the network are easier to determine with the second layout compared to the first.</a:t>
            </a:r>
            <a:endParaRPr/>
          </a:p>
          <a:p>
            <a:pPr indent="0" lvl="0" marL="0" rtl="0" algn="l">
              <a:spcBef>
                <a:spcPts val="0"/>
              </a:spcBef>
              <a:spcAft>
                <a:spcPts val="0"/>
              </a:spcAft>
              <a:buNone/>
            </a:pPr>
            <a:r>
              <a:t/>
            </a:r>
            <a:endParaRPr/>
          </a:p>
          <a:p>
            <a:pPr indent="0" lvl="0" marL="0" rtl="0" algn="l">
              <a:spcBef>
                <a:spcPts val="0"/>
              </a:spcBef>
              <a:spcAft>
                <a:spcPts val="0"/>
              </a:spcAft>
              <a:buNone/>
            </a:pPr>
            <a:r>
              <a:rPr lang="tr"/>
              <a:t>Although it is possible to lay out a network in 3D-space, the vast majority of</a:t>
            </a:r>
            <a:endParaRPr/>
          </a:p>
          <a:p>
            <a:pPr indent="0" lvl="0" marL="0" rtl="0" algn="l">
              <a:spcBef>
                <a:spcPts val="0"/>
              </a:spcBef>
              <a:spcAft>
                <a:spcPts val="0"/>
              </a:spcAft>
              <a:buNone/>
            </a:pPr>
            <a:r>
              <a:rPr lang="tr"/>
              <a:t>network visualizations are two-dimensional. Nodes are represented by shapes, typ-</a:t>
            </a:r>
            <a:endParaRPr/>
          </a:p>
          <a:p>
            <a:pPr indent="0" lvl="0" marL="0" rtl="0" algn="l">
              <a:spcBef>
                <a:spcPts val="0"/>
              </a:spcBef>
              <a:spcAft>
                <a:spcPts val="0"/>
              </a:spcAft>
              <a:buNone/>
            </a:pPr>
            <a:r>
              <a:rPr lang="tr"/>
              <a:t>ically circles, and ties are represented by straight or sometimes curved lines. The lines themselves can be tricky to interpret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c743bea2d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c743bea2d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tr"/>
              <a:t>In particular, the length of the line has no real meaning. Consider these two</a:t>
            </a:r>
            <a:endParaRPr/>
          </a:p>
          <a:p>
            <a:pPr indent="0" lvl="0" marL="0" rtl="0" algn="l">
              <a:spcBef>
                <a:spcPts val="0"/>
              </a:spcBef>
              <a:spcAft>
                <a:spcPts val="0"/>
              </a:spcAft>
              <a:buClr>
                <a:schemeClr val="dk1"/>
              </a:buClr>
              <a:buSzPts val="1100"/>
              <a:buFont typeface="Arial"/>
              <a:buNone/>
            </a:pPr>
            <a:r>
              <a:rPr lang="tr"/>
              <a:t>two graphs, which display the same simple network (Fig. 4.2). At a quick glance it</a:t>
            </a:r>
            <a:endParaRPr/>
          </a:p>
          <a:p>
            <a:pPr indent="0" lvl="0" marL="0" rtl="0" algn="l">
              <a:spcBef>
                <a:spcPts val="0"/>
              </a:spcBef>
              <a:spcAft>
                <a:spcPts val="0"/>
              </a:spcAft>
              <a:buClr>
                <a:schemeClr val="dk1"/>
              </a:buClr>
              <a:buSzPts val="1100"/>
              <a:buFont typeface="Arial"/>
              <a:buNone/>
            </a:pPr>
            <a:r>
              <a:rPr lang="tr"/>
              <a:t>might appear that node D is further away from B and C in the second graph. But the</a:t>
            </a:r>
            <a:endParaRPr/>
          </a:p>
          <a:p>
            <a:pPr indent="0" lvl="0" marL="0" rtl="0" algn="l">
              <a:spcBef>
                <a:spcPts val="0"/>
              </a:spcBef>
              <a:spcAft>
                <a:spcPts val="0"/>
              </a:spcAft>
              <a:buClr>
                <a:schemeClr val="dk1"/>
              </a:buClr>
              <a:buSzPts val="1100"/>
              <a:buFont typeface="Arial"/>
              <a:buNone/>
            </a:pPr>
            <a:r>
              <a:rPr lang="tr"/>
              <a:t>ties simply indicate which nodes are adjacent to one another, so the length of each</a:t>
            </a:r>
            <a:endParaRPr/>
          </a:p>
          <a:p>
            <a:pPr indent="0" lvl="0" marL="0" rtl="0" algn="l">
              <a:spcBef>
                <a:spcPts val="0"/>
              </a:spcBef>
              <a:spcAft>
                <a:spcPts val="0"/>
              </a:spcAft>
              <a:buClr>
                <a:schemeClr val="dk1"/>
              </a:buClr>
              <a:buSzPts val="1100"/>
              <a:buFont typeface="Arial"/>
              <a:buNone/>
            </a:pPr>
            <a:r>
              <a:rPr lang="tr"/>
              <a:t>line does not communicate any substantive information.</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c743bea2d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c743bea2d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tr"/>
              <a:t>However, as the Moreno 4th grade friendship network example illustrated</a:t>
            </a:r>
            <a:endParaRPr/>
          </a:p>
          <a:p>
            <a:pPr indent="0" lvl="0" marL="0" rtl="0" algn="l">
              <a:spcBef>
                <a:spcPts val="0"/>
              </a:spcBef>
              <a:spcAft>
                <a:spcPts val="0"/>
              </a:spcAft>
              <a:buClr>
                <a:schemeClr val="dk1"/>
              </a:buClr>
              <a:buSzPts val="1100"/>
              <a:buFont typeface="Arial"/>
              <a:buNone/>
            </a:pPr>
            <a:r>
              <a:rPr lang="tr"/>
              <a:t>(Fig. 4.1), despite the arbitrary nature of some of the layout elements, the way a</a:t>
            </a:r>
            <a:endParaRPr/>
          </a:p>
          <a:p>
            <a:pPr indent="0" lvl="0" marL="0" rtl="0" algn="l">
              <a:spcBef>
                <a:spcPts val="0"/>
              </a:spcBef>
              <a:spcAft>
                <a:spcPts val="0"/>
              </a:spcAft>
              <a:buClr>
                <a:schemeClr val="dk1"/>
              </a:buClr>
              <a:buSzPts val="1100"/>
              <a:buFont typeface="Arial"/>
              <a:buNone/>
            </a:pPr>
            <a:r>
              <a:rPr lang="tr"/>
              <a:t>network is depicted in a graphic can enhance or obscure other important structural</a:t>
            </a:r>
            <a:endParaRPr/>
          </a:p>
          <a:p>
            <a:pPr indent="0" lvl="0" marL="0" rtl="0" algn="l">
              <a:spcBef>
                <a:spcPts val="0"/>
              </a:spcBef>
              <a:spcAft>
                <a:spcPts val="0"/>
              </a:spcAft>
              <a:buClr>
                <a:schemeClr val="dk1"/>
              </a:buClr>
              <a:buSzPts val="1100"/>
              <a:buFont typeface="Arial"/>
              <a:buNone/>
            </a:pPr>
            <a:r>
              <a:rPr lang="tr"/>
              <a:t>information</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c743bea2d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c743bea2d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tr"/>
              <a:t>Although there are not in fact an infinite number of ways to display a network on</a:t>
            </a:r>
            <a:endParaRPr/>
          </a:p>
          <a:p>
            <a:pPr indent="0" lvl="0" marL="0" rtl="0" algn="l">
              <a:spcBef>
                <a:spcPts val="0"/>
              </a:spcBef>
              <a:spcAft>
                <a:spcPts val="0"/>
              </a:spcAft>
              <a:buClr>
                <a:schemeClr val="dk1"/>
              </a:buClr>
              <a:buSzPts val="1100"/>
              <a:buFont typeface="Arial"/>
              <a:buNone/>
            </a:pPr>
            <a:r>
              <a:rPr lang="tr"/>
              <a:t>a screen, the number of possibilities might as well be. (For example, consider a</a:t>
            </a:r>
            <a:endParaRPr/>
          </a:p>
          <a:p>
            <a:pPr indent="0" lvl="0" marL="0" rtl="0" algn="l">
              <a:spcBef>
                <a:spcPts val="0"/>
              </a:spcBef>
              <a:spcAft>
                <a:spcPts val="0"/>
              </a:spcAft>
              <a:buClr>
                <a:schemeClr val="dk1"/>
              </a:buClr>
              <a:buSzPts val="1100"/>
              <a:buFont typeface="Arial"/>
              <a:buNone/>
            </a:pPr>
            <a:r>
              <a:rPr lang="tr"/>
              <a:t>moderate sized network of 50 nodes, and a display grid of 10 by 10. In actuality,</a:t>
            </a:r>
            <a:endParaRPr/>
          </a:p>
          <a:p>
            <a:pPr indent="0" lvl="0" marL="0" rtl="0" algn="l">
              <a:spcBef>
                <a:spcPts val="0"/>
              </a:spcBef>
              <a:spcAft>
                <a:spcPts val="0"/>
              </a:spcAft>
              <a:buNone/>
            </a:pPr>
            <a:r>
              <a:rPr lang="tr"/>
              <a:t>the display grid would be much larger than this. </a:t>
            </a:r>
            <a:endParaRPr/>
          </a:p>
          <a:p>
            <a:pPr indent="0" lvl="0" marL="0" rtl="0" algn="l">
              <a:spcBef>
                <a:spcPts val="0"/>
              </a:spcBef>
              <a:spcAft>
                <a:spcPts val="0"/>
              </a:spcAft>
              <a:buClr>
                <a:schemeClr val="dk1"/>
              </a:buClr>
              <a:buSzPts val="1100"/>
              <a:buFont typeface="Arial"/>
              <a:buNone/>
            </a:pPr>
            <a:r>
              <a:rPr lang="tr"/>
              <a:t>The first node in the network could be placed in any one of 100 positions, the 2nd node in 99 positions, and so on.</a:t>
            </a:r>
            <a:endParaRPr/>
          </a:p>
          <a:p>
            <a:pPr indent="0" lvl="0" marL="0" rtl="0" algn="l">
              <a:spcBef>
                <a:spcPts val="0"/>
              </a:spcBef>
              <a:spcAft>
                <a:spcPts val="0"/>
              </a:spcAft>
              <a:buClr>
                <a:schemeClr val="dk1"/>
              </a:buClr>
              <a:buSzPts val="1100"/>
              <a:buFont typeface="Arial"/>
              <a:buNone/>
            </a:pPr>
            <a:r>
              <a:rPr lang="tr"/>
              <a:t>In this example, there are 3.1 × 10 93 different possible network layouts.) Most of</a:t>
            </a:r>
            <a:endParaRPr/>
          </a:p>
          <a:p>
            <a:pPr indent="0" lvl="0" marL="0" rtl="0" algn="l">
              <a:spcBef>
                <a:spcPts val="0"/>
              </a:spcBef>
              <a:spcAft>
                <a:spcPts val="0"/>
              </a:spcAft>
              <a:buClr>
                <a:schemeClr val="dk1"/>
              </a:buClr>
              <a:buSzPts val="1100"/>
              <a:buFont typeface="Arial"/>
              <a:buNone/>
            </a:pPr>
            <a:r>
              <a:rPr lang="tr"/>
              <a:t>the possibilities will produce ugly or confusing layouts, therefore there must be</a:t>
            </a:r>
            <a:endParaRPr/>
          </a:p>
          <a:p>
            <a:pPr indent="0" lvl="0" marL="0" rtl="0" algn="l">
              <a:spcBef>
                <a:spcPts val="0"/>
              </a:spcBef>
              <a:spcAft>
                <a:spcPts val="0"/>
              </a:spcAft>
              <a:buClr>
                <a:schemeClr val="dk1"/>
              </a:buClr>
              <a:buSzPts val="1100"/>
              <a:buFont typeface="Arial"/>
              <a:buNone/>
            </a:pPr>
            <a:r>
              <a:rPr lang="tr"/>
              <a:t>some way to pick a layout that has a better than average chance of being visually</a:t>
            </a:r>
            <a:endParaRPr/>
          </a:p>
          <a:p>
            <a:pPr indent="0" lvl="0" marL="0" rtl="0" algn="l">
              <a:spcBef>
                <a:spcPts val="0"/>
              </a:spcBef>
              <a:spcAft>
                <a:spcPts val="0"/>
              </a:spcAft>
              <a:buClr>
                <a:schemeClr val="dk1"/>
              </a:buClr>
              <a:buSzPts val="1100"/>
              <a:buFont typeface="Arial"/>
              <a:buNone/>
            </a:pPr>
            <a:r>
              <a:rPr lang="tr"/>
              <a:t>acceptable.</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F1C232"/>
        </a:solidFill>
      </p:bgPr>
    </p:bg>
    <p:spTree>
      <p:nvGrpSpPr>
        <p:cNvPr id="56" name="Shape 56"/>
        <p:cNvGrpSpPr/>
        <p:nvPr/>
      </p:nvGrpSpPr>
      <p:grpSpPr>
        <a:xfrm>
          <a:off x="0" y="0"/>
          <a:ext cx="0" cy="0"/>
          <a:chOff x="0" y="0"/>
          <a:chExt cx="0" cy="0"/>
        </a:xfrm>
      </p:grpSpPr>
      <p:sp>
        <p:nvSpPr>
          <p:cNvPr id="57" name="Google Shape;57;p14"/>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rgbClr val="3D85C6"/>
              </a:buClr>
              <a:buSzPts val="3600"/>
              <a:buNone/>
              <a:defRPr sz="3600">
                <a:solidFill>
                  <a:srgbClr val="3D85C6"/>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58" name="Google Shape;58;p14"/>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59" name="Google Shape;59;p1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tr"/>
              <a:t>‹#›</a:t>
            </a:fld>
            <a:endParaRPr/>
          </a:p>
        </p:txBody>
      </p:sp>
      <p:pic>
        <p:nvPicPr>
          <p:cNvPr id="60" name="Google Shape;60;p14"/>
          <p:cNvPicPr preferRelativeResize="0"/>
          <p:nvPr/>
        </p:nvPicPr>
        <p:blipFill>
          <a:blip r:embed="rId2">
            <a:alphaModFix/>
          </a:blip>
          <a:stretch>
            <a:fillRect/>
          </a:stretch>
        </p:blipFill>
        <p:spPr>
          <a:xfrm>
            <a:off x="6685450" y="1613813"/>
            <a:ext cx="2095500" cy="31337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FFFFFF"/>
        </a:solidFill>
      </p:bgPr>
    </p:bg>
    <p:spTree>
      <p:nvGrpSpPr>
        <p:cNvPr id="61" name="Shape 61"/>
        <p:cNvGrpSpPr/>
        <p:nvPr/>
      </p:nvGrpSpPr>
      <p:grpSpPr>
        <a:xfrm>
          <a:off x="0" y="0"/>
          <a:ext cx="0" cy="0"/>
          <a:chOff x="0" y="0"/>
          <a:chExt cx="0" cy="0"/>
        </a:xfrm>
      </p:grpSpPr>
      <p:sp>
        <p:nvSpPr>
          <p:cNvPr id="62" name="Google Shape;62;p15"/>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rgbClr val="3C78D8"/>
              </a:buClr>
              <a:buSzPts val="3600"/>
              <a:buNone/>
              <a:defRPr sz="3600">
                <a:solidFill>
                  <a:srgbClr val="3C78D8"/>
                </a:solidFill>
              </a:defRPr>
            </a:lvl1pPr>
            <a:lvl2pPr lvl="1">
              <a:spcBef>
                <a:spcPts val="0"/>
              </a:spcBef>
              <a:spcAft>
                <a:spcPts val="0"/>
              </a:spcAft>
              <a:buClr>
                <a:srgbClr val="3C78D8"/>
              </a:buClr>
              <a:buSzPts val="3600"/>
              <a:buNone/>
              <a:defRPr sz="3600">
                <a:solidFill>
                  <a:srgbClr val="3C78D8"/>
                </a:solidFill>
              </a:defRPr>
            </a:lvl2pPr>
            <a:lvl3pPr lvl="2">
              <a:spcBef>
                <a:spcPts val="0"/>
              </a:spcBef>
              <a:spcAft>
                <a:spcPts val="0"/>
              </a:spcAft>
              <a:buClr>
                <a:srgbClr val="3C78D8"/>
              </a:buClr>
              <a:buSzPts val="3600"/>
              <a:buNone/>
              <a:defRPr sz="3600">
                <a:solidFill>
                  <a:srgbClr val="3C78D8"/>
                </a:solidFill>
              </a:defRPr>
            </a:lvl3pPr>
            <a:lvl4pPr lvl="3">
              <a:spcBef>
                <a:spcPts val="0"/>
              </a:spcBef>
              <a:spcAft>
                <a:spcPts val="0"/>
              </a:spcAft>
              <a:buClr>
                <a:srgbClr val="3C78D8"/>
              </a:buClr>
              <a:buSzPts val="3600"/>
              <a:buNone/>
              <a:defRPr sz="3600">
                <a:solidFill>
                  <a:srgbClr val="3C78D8"/>
                </a:solidFill>
              </a:defRPr>
            </a:lvl4pPr>
            <a:lvl5pPr lvl="4">
              <a:spcBef>
                <a:spcPts val="0"/>
              </a:spcBef>
              <a:spcAft>
                <a:spcPts val="0"/>
              </a:spcAft>
              <a:buClr>
                <a:srgbClr val="3C78D8"/>
              </a:buClr>
              <a:buSzPts val="3600"/>
              <a:buNone/>
              <a:defRPr sz="3600">
                <a:solidFill>
                  <a:srgbClr val="3C78D8"/>
                </a:solidFill>
              </a:defRPr>
            </a:lvl5pPr>
            <a:lvl6pPr lvl="5">
              <a:spcBef>
                <a:spcPts val="0"/>
              </a:spcBef>
              <a:spcAft>
                <a:spcPts val="0"/>
              </a:spcAft>
              <a:buClr>
                <a:srgbClr val="3C78D8"/>
              </a:buClr>
              <a:buSzPts val="3600"/>
              <a:buNone/>
              <a:defRPr sz="3600">
                <a:solidFill>
                  <a:srgbClr val="3C78D8"/>
                </a:solidFill>
              </a:defRPr>
            </a:lvl6pPr>
            <a:lvl7pPr lvl="6">
              <a:spcBef>
                <a:spcPts val="0"/>
              </a:spcBef>
              <a:spcAft>
                <a:spcPts val="0"/>
              </a:spcAft>
              <a:buClr>
                <a:srgbClr val="3C78D8"/>
              </a:buClr>
              <a:buSzPts val="3600"/>
              <a:buNone/>
              <a:defRPr sz="3600">
                <a:solidFill>
                  <a:srgbClr val="3C78D8"/>
                </a:solidFill>
              </a:defRPr>
            </a:lvl7pPr>
            <a:lvl8pPr lvl="7">
              <a:spcBef>
                <a:spcPts val="0"/>
              </a:spcBef>
              <a:spcAft>
                <a:spcPts val="0"/>
              </a:spcAft>
              <a:buClr>
                <a:srgbClr val="3C78D8"/>
              </a:buClr>
              <a:buSzPts val="3600"/>
              <a:buNone/>
              <a:defRPr sz="3600">
                <a:solidFill>
                  <a:srgbClr val="3C78D8"/>
                </a:solidFill>
              </a:defRPr>
            </a:lvl8pPr>
            <a:lvl9pPr lvl="8">
              <a:spcBef>
                <a:spcPts val="0"/>
              </a:spcBef>
              <a:spcAft>
                <a:spcPts val="0"/>
              </a:spcAft>
              <a:buClr>
                <a:srgbClr val="3C78D8"/>
              </a:buClr>
              <a:buSzPts val="3600"/>
              <a:buNone/>
              <a:defRPr sz="3600">
                <a:solidFill>
                  <a:srgbClr val="3C78D8"/>
                </a:solidFill>
              </a:defRPr>
            </a:lvl9pPr>
          </a:lstStyle>
          <a:p/>
        </p:txBody>
      </p:sp>
      <p:sp>
        <p:nvSpPr>
          <p:cNvPr id="63" name="Google Shape;63;p1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tr"/>
              <a:t>‹#›</a:t>
            </a:fld>
            <a:endParaRPr/>
          </a:p>
        </p:txBody>
      </p:sp>
      <p:pic>
        <p:nvPicPr>
          <p:cNvPr id="64" name="Google Shape;64;p15"/>
          <p:cNvPicPr preferRelativeResize="0"/>
          <p:nvPr/>
        </p:nvPicPr>
        <p:blipFill>
          <a:blip r:embed="rId2">
            <a:alphaModFix/>
          </a:blip>
          <a:stretch>
            <a:fillRect/>
          </a:stretch>
        </p:blipFill>
        <p:spPr>
          <a:xfrm>
            <a:off x="6904250" y="1047163"/>
            <a:ext cx="2095500" cy="31337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16"/>
          <p:cNvSpPr txBox="1"/>
          <p:nvPr>
            <p:ph type="title"/>
          </p:nvPr>
        </p:nvSpPr>
        <p:spPr>
          <a:xfrm>
            <a:off x="1303800" y="147350"/>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7" name="Google Shape;67;p16"/>
          <p:cNvSpPr txBox="1"/>
          <p:nvPr>
            <p:ph idx="1" type="body"/>
          </p:nvPr>
        </p:nvSpPr>
        <p:spPr>
          <a:xfrm>
            <a:off x="278875" y="1300950"/>
            <a:ext cx="8637000" cy="343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1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od düzeni">
  <p:cSld name="CUSTOM">
    <p:bg>
      <p:bgPr>
        <a:solidFill>
          <a:srgbClr val="FFFFFF"/>
        </a:solidFill>
      </p:bgPr>
    </p:bg>
    <p:spTree>
      <p:nvGrpSpPr>
        <p:cNvPr id="69" name="Shape 69"/>
        <p:cNvGrpSpPr/>
        <p:nvPr/>
      </p:nvGrpSpPr>
      <p:grpSpPr>
        <a:xfrm>
          <a:off x="0" y="0"/>
          <a:ext cx="0" cy="0"/>
          <a:chOff x="0" y="0"/>
          <a:chExt cx="0" cy="0"/>
        </a:xfrm>
      </p:grpSpPr>
      <p:sp>
        <p:nvSpPr>
          <p:cNvPr id="70" name="Google Shape;70;p17"/>
          <p:cNvSpPr txBox="1"/>
          <p:nvPr>
            <p:ph type="title"/>
          </p:nvPr>
        </p:nvSpPr>
        <p:spPr>
          <a:xfrm>
            <a:off x="1081725" y="149250"/>
            <a:ext cx="77085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atin typeface="Nunito"/>
                <a:ea typeface="Nunito"/>
                <a:cs typeface="Nunito"/>
                <a:sym typeface="Nunito"/>
              </a:defRPr>
            </a:lvl1pPr>
            <a:lvl2pPr lvl="1">
              <a:spcBef>
                <a:spcPts val="0"/>
              </a:spcBef>
              <a:spcAft>
                <a:spcPts val="0"/>
              </a:spcAft>
              <a:buSzPts val="2800"/>
              <a:buNone/>
              <a:defRPr>
                <a:latin typeface="Nunito"/>
                <a:ea typeface="Nunito"/>
                <a:cs typeface="Nunito"/>
                <a:sym typeface="Nunito"/>
              </a:defRPr>
            </a:lvl2pPr>
            <a:lvl3pPr lvl="2">
              <a:spcBef>
                <a:spcPts val="0"/>
              </a:spcBef>
              <a:spcAft>
                <a:spcPts val="0"/>
              </a:spcAft>
              <a:buSzPts val="2800"/>
              <a:buNone/>
              <a:defRPr>
                <a:latin typeface="Nunito"/>
                <a:ea typeface="Nunito"/>
                <a:cs typeface="Nunito"/>
                <a:sym typeface="Nunito"/>
              </a:defRPr>
            </a:lvl3pPr>
            <a:lvl4pPr lvl="3">
              <a:spcBef>
                <a:spcPts val="0"/>
              </a:spcBef>
              <a:spcAft>
                <a:spcPts val="0"/>
              </a:spcAft>
              <a:buSzPts val="2800"/>
              <a:buNone/>
              <a:defRPr>
                <a:latin typeface="Nunito"/>
                <a:ea typeface="Nunito"/>
                <a:cs typeface="Nunito"/>
                <a:sym typeface="Nunito"/>
              </a:defRPr>
            </a:lvl4pPr>
            <a:lvl5pPr lvl="4">
              <a:spcBef>
                <a:spcPts val="0"/>
              </a:spcBef>
              <a:spcAft>
                <a:spcPts val="0"/>
              </a:spcAft>
              <a:buSzPts val="2800"/>
              <a:buNone/>
              <a:defRPr>
                <a:latin typeface="Nunito"/>
                <a:ea typeface="Nunito"/>
                <a:cs typeface="Nunito"/>
                <a:sym typeface="Nunito"/>
              </a:defRPr>
            </a:lvl5pPr>
            <a:lvl6pPr lvl="5">
              <a:spcBef>
                <a:spcPts val="0"/>
              </a:spcBef>
              <a:spcAft>
                <a:spcPts val="0"/>
              </a:spcAft>
              <a:buSzPts val="2800"/>
              <a:buNone/>
              <a:defRPr>
                <a:latin typeface="Nunito"/>
                <a:ea typeface="Nunito"/>
                <a:cs typeface="Nunito"/>
                <a:sym typeface="Nunito"/>
              </a:defRPr>
            </a:lvl6pPr>
            <a:lvl7pPr lvl="6">
              <a:spcBef>
                <a:spcPts val="0"/>
              </a:spcBef>
              <a:spcAft>
                <a:spcPts val="0"/>
              </a:spcAft>
              <a:buSzPts val="2800"/>
              <a:buNone/>
              <a:defRPr>
                <a:latin typeface="Nunito"/>
                <a:ea typeface="Nunito"/>
                <a:cs typeface="Nunito"/>
                <a:sym typeface="Nunito"/>
              </a:defRPr>
            </a:lvl7pPr>
            <a:lvl8pPr lvl="7">
              <a:spcBef>
                <a:spcPts val="0"/>
              </a:spcBef>
              <a:spcAft>
                <a:spcPts val="0"/>
              </a:spcAft>
              <a:buSzPts val="2800"/>
              <a:buNone/>
              <a:defRPr>
                <a:latin typeface="Nunito"/>
                <a:ea typeface="Nunito"/>
                <a:cs typeface="Nunito"/>
                <a:sym typeface="Nunito"/>
              </a:defRPr>
            </a:lvl8pPr>
            <a:lvl9pPr lvl="8">
              <a:spcBef>
                <a:spcPts val="0"/>
              </a:spcBef>
              <a:spcAft>
                <a:spcPts val="0"/>
              </a:spcAft>
              <a:buSzPts val="2800"/>
              <a:buNone/>
              <a:defRPr>
                <a:latin typeface="Nunito"/>
                <a:ea typeface="Nunito"/>
                <a:cs typeface="Nunito"/>
                <a:sym typeface="Nunito"/>
              </a:defRPr>
            </a:lvl9pPr>
          </a:lstStyle>
          <a:p/>
        </p:txBody>
      </p:sp>
      <p:pic>
        <p:nvPicPr>
          <p:cNvPr id="71" name="Google Shape;71;p17"/>
          <p:cNvPicPr preferRelativeResize="0"/>
          <p:nvPr/>
        </p:nvPicPr>
        <p:blipFill>
          <a:blip r:embed="rId2">
            <a:alphaModFix/>
          </a:blip>
          <a:stretch>
            <a:fillRect/>
          </a:stretch>
        </p:blipFill>
        <p:spPr>
          <a:xfrm>
            <a:off x="8529277" y="3819150"/>
            <a:ext cx="546000" cy="568361"/>
          </a:xfrm>
          <a:prstGeom prst="rect">
            <a:avLst/>
          </a:prstGeom>
          <a:noFill/>
          <a:ln>
            <a:noFill/>
          </a:ln>
        </p:spPr>
      </p:pic>
      <p:sp>
        <p:nvSpPr>
          <p:cNvPr id="72" name="Google Shape;72;p17"/>
          <p:cNvSpPr txBox="1"/>
          <p:nvPr/>
        </p:nvSpPr>
        <p:spPr>
          <a:xfrm>
            <a:off x="6718600" y="4765150"/>
            <a:ext cx="1770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000">
                <a:latin typeface="Nunito"/>
                <a:ea typeface="Nunito"/>
                <a:cs typeface="Nunito"/>
                <a:sym typeface="Nunito"/>
              </a:rPr>
              <a:t>Real-life application with R</a:t>
            </a:r>
            <a:endParaRPr sz="1000">
              <a:latin typeface="Nunito"/>
              <a:ea typeface="Nunito"/>
              <a:cs typeface="Nunito"/>
              <a:sym typeface="Nunito"/>
            </a:endParaRPr>
          </a:p>
        </p:txBody>
      </p:sp>
      <p:pic>
        <p:nvPicPr>
          <p:cNvPr id="73" name="Google Shape;73;p17"/>
          <p:cNvPicPr preferRelativeResize="0"/>
          <p:nvPr/>
        </p:nvPicPr>
        <p:blipFill>
          <a:blip r:embed="rId3">
            <a:alphaModFix/>
          </a:blip>
          <a:stretch>
            <a:fillRect/>
          </a:stretch>
        </p:blipFill>
        <p:spPr>
          <a:xfrm>
            <a:off x="8489500" y="4468375"/>
            <a:ext cx="546006" cy="572700"/>
          </a:xfrm>
          <a:prstGeom prst="rect">
            <a:avLst/>
          </a:prstGeom>
          <a:noFill/>
          <a:ln>
            <a:noFill/>
          </a:ln>
        </p:spPr>
      </p:pic>
      <p:sp>
        <p:nvSpPr>
          <p:cNvPr id="74" name="Google Shape;74;p17"/>
          <p:cNvSpPr txBox="1"/>
          <p:nvPr/>
        </p:nvSpPr>
        <p:spPr>
          <a:xfrm>
            <a:off x="2951025" y="4765150"/>
            <a:ext cx="3451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000"/>
              <a:t>https://github.com/suatatan/network-analysis-lecture</a:t>
            </a:r>
            <a:endParaRPr sz="10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Özel Düzen 1">
  <p:cSld name="CUSTOM_1">
    <p:spTree>
      <p:nvGrpSpPr>
        <p:cNvPr id="75" name="Shape 75"/>
        <p:cNvGrpSpPr/>
        <p:nvPr/>
      </p:nvGrpSpPr>
      <p:grpSpPr>
        <a:xfrm>
          <a:off x="0" y="0"/>
          <a:ext cx="0" cy="0"/>
          <a:chOff x="0" y="0"/>
          <a:chExt cx="0" cy="0"/>
        </a:xfrm>
      </p:grpSpPr>
      <p:sp>
        <p:nvSpPr>
          <p:cNvPr id="76" name="Google Shape;76;p18"/>
          <p:cNvSpPr txBox="1"/>
          <p:nvPr>
            <p:ph type="title"/>
          </p:nvPr>
        </p:nvSpPr>
        <p:spPr>
          <a:xfrm>
            <a:off x="1081725" y="149250"/>
            <a:ext cx="77085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atin typeface="Nunito"/>
                <a:ea typeface="Nunito"/>
                <a:cs typeface="Nunito"/>
                <a:sym typeface="Nunito"/>
              </a:defRPr>
            </a:lvl1pPr>
            <a:lvl2pPr lvl="1">
              <a:spcBef>
                <a:spcPts val="0"/>
              </a:spcBef>
              <a:spcAft>
                <a:spcPts val="0"/>
              </a:spcAft>
              <a:buSzPts val="2800"/>
              <a:buNone/>
              <a:defRPr>
                <a:latin typeface="Nunito"/>
                <a:ea typeface="Nunito"/>
                <a:cs typeface="Nunito"/>
                <a:sym typeface="Nunito"/>
              </a:defRPr>
            </a:lvl2pPr>
            <a:lvl3pPr lvl="2">
              <a:spcBef>
                <a:spcPts val="0"/>
              </a:spcBef>
              <a:spcAft>
                <a:spcPts val="0"/>
              </a:spcAft>
              <a:buSzPts val="2800"/>
              <a:buNone/>
              <a:defRPr>
                <a:latin typeface="Nunito"/>
                <a:ea typeface="Nunito"/>
                <a:cs typeface="Nunito"/>
                <a:sym typeface="Nunito"/>
              </a:defRPr>
            </a:lvl3pPr>
            <a:lvl4pPr lvl="3">
              <a:spcBef>
                <a:spcPts val="0"/>
              </a:spcBef>
              <a:spcAft>
                <a:spcPts val="0"/>
              </a:spcAft>
              <a:buSzPts val="2800"/>
              <a:buNone/>
              <a:defRPr>
                <a:latin typeface="Nunito"/>
                <a:ea typeface="Nunito"/>
                <a:cs typeface="Nunito"/>
                <a:sym typeface="Nunito"/>
              </a:defRPr>
            </a:lvl4pPr>
            <a:lvl5pPr lvl="4">
              <a:spcBef>
                <a:spcPts val="0"/>
              </a:spcBef>
              <a:spcAft>
                <a:spcPts val="0"/>
              </a:spcAft>
              <a:buSzPts val="2800"/>
              <a:buNone/>
              <a:defRPr>
                <a:latin typeface="Nunito"/>
                <a:ea typeface="Nunito"/>
                <a:cs typeface="Nunito"/>
                <a:sym typeface="Nunito"/>
              </a:defRPr>
            </a:lvl5pPr>
            <a:lvl6pPr lvl="5">
              <a:spcBef>
                <a:spcPts val="0"/>
              </a:spcBef>
              <a:spcAft>
                <a:spcPts val="0"/>
              </a:spcAft>
              <a:buSzPts val="2800"/>
              <a:buNone/>
              <a:defRPr>
                <a:latin typeface="Nunito"/>
                <a:ea typeface="Nunito"/>
                <a:cs typeface="Nunito"/>
                <a:sym typeface="Nunito"/>
              </a:defRPr>
            </a:lvl6pPr>
            <a:lvl7pPr lvl="6">
              <a:spcBef>
                <a:spcPts val="0"/>
              </a:spcBef>
              <a:spcAft>
                <a:spcPts val="0"/>
              </a:spcAft>
              <a:buSzPts val="2800"/>
              <a:buNone/>
              <a:defRPr>
                <a:latin typeface="Nunito"/>
                <a:ea typeface="Nunito"/>
                <a:cs typeface="Nunito"/>
                <a:sym typeface="Nunito"/>
              </a:defRPr>
            </a:lvl7pPr>
            <a:lvl8pPr lvl="7">
              <a:spcBef>
                <a:spcPts val="0"/>
              </a:spcBef>
              <a:spcAft>
                <a:spcPts val="0"/>
              </a:spcAft>
              <a:buSzPts val="2800"/>
              <a:buNone/>
              <a:defRPr>
                <a:latin typeface="Nunito"/>
                <a:ea typeface="Nunito"/>
                <a:cs typeface="Nunito"/>
                <a:sym typeface="Nunito"/>
              </a:defRPr>
            </a:lvl8pPr>
            <a:lvl9pPr lvl="8">
              <a:spcBef>
                <a:spcPts val="0"/>
              </a:spcBef>
              <a:spcAft>
                <a:spcPts val="0"/>
              </a:spcAft>
              <a:buSzPts val="2800"/>
              <a:buNone/>
              <a:defRPr>
                <a:latin typeface="Nunito"/>
                <a:ea typeface="Nunito"/>
                <a:cs typeface="Nunito"/>
                <a:sym typeface="Nuni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7" name="Shape 77"/>
        <p:cNvGrpSpPr/>
        <p:nvPr/>
      </p:nvGrpSpPr>
      <p:grpSpPr>
        <a:xfrm>
          <a:off x="0" y="0"/>
          <a:ext cx="0" cy="0"/>
          <a:chOff x="0" y="0"/>
          <a:chExt cx="0" cy="0"/>
        </a:xfrm>
      </p:grpSpPr>
      <p:sp>
        <p:nvSpPr>
          <p:cNvPr id="78" name="Google Shape;78;p19"/>
          <p:cNvSpPr txBox="1"/>
          <p:nvPr>
            <p:ph type="title"/>
          </p:nvPr>
        </p:nvSpPr>
        <p:spPr>
          <a:xfrm>
            <a:off x="1244625" y="2013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9" name="Google Shape;79;p19"/>
          <p:cNvSpPr txBox="1"/>
          <p:nvPr>
            <p:ph idx="1" type="body"/>
          </p:nvPr>
        </p:nvSpPr>
        <p:spPr>
          <a:xfrm>
            <a:off x="203550" y="1356225"/>
            <a:ext cx="41826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80" name="Google Shape;80;p19"/>
          <p:cNvSpPr txBox="1"/>
          <p:nvPr>
            <p:ph idx="2" type="body"/>
          </p:nvPr>
        </p:nvSpPr>
        <p:spPr>
          <a:xfrm>
            <a:off x="4776875" y="1263275"/>
            <a:ext cx="39360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81" name="Google Shape;81;p1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 name="Shape 82"/>
        <p:cNvGrpSpPr/>
        <p:nvPr/>
      </p:nvGrpSpPr>
      <p:grpSpPr>
        <a:xfrm>
          <a:off x="0" y="0"/>
          <a:ext cx="0" cy="0"/>
          <a:chOff x="0" y="0"/>
          <a:chExt cx="0" cy="0"/>
        </a:xfrm>
      </p:grpSpPr>
      <p:sp>
        <p:nvSpPr>
          <p:cNvPr id="83" name="Google Shape;83;p20"/>
          <p:cNvSpPr txBox="1"/>
          <p:nvPr>
            <p:ph type="title"/>
          </p:nvPr>
        </p:nvSpPr>
        <p:spPr>
          <a:xfrm>
            <a:off x="1261550" y="1506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4" name="Google Shape;84;p2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5" name="Shape 85"/>
        <p:cNvGrpSpPr/>
        <p:nvPr/>
      </p:nvGrpSpPr>
      <p:grpSpPr>
        <a:xfrm>
          <a:off x="0" y="0"/>
          <a:ext cx="0" cy="0"/>
          <a:chOff x="0" y="0"/>
          <a:chExt cx="0" cy="0"/>
        </a:xfrm>
      </p:grpSpPr>
      <p:grpSp>
        <p:nvGrpSpPr>
          <p:cNvPr id="86" name="Google Shape;86;p21"/>
          <p:cNvGrpSpPr/>
          <p:nvPr/>
        </p:nvGrpSpPr>
        <p:grpSpPr>
          <a:xfrm>
            <a:off x="625966" y="299376"/>
            <a:ext cx="999312" cy="999312"/>
            <a:chOff x="348199" y="179450"/>
            <a:chExt cx="1116300" cy="1116300"/>
          </a:xfrm>
        </p:grpSpPr>
        <p:sp>
          <p:nvSpPr>
            <p:cNvPr id="87" name="Google Shape;87;p21"/>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1"/>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21"/>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21"/>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1" name="Google Shape;91;p2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92" name="Shape 92"/>
        <p:cNvGrpSpPr/>
        <p:nvPr/>
      </p:nvGrpSpPr>
      <p:grpSpPr>
        <a:xfrm>
          <a:off x="0" y="0"/>
          <a:ext cx="0" cy="0"/>
          <a:chOff x="0" y="0"/>
          <a:chExt cx="0" cy="0"/>
        </a:xfrm>
      </p:grpSpPr>
      <p:grpSp>
        <p:nvGrpSpPr>
          <p:cNvPr id="93" name="Google Shape;93;p22"/>
          <p:cNvGrpSpPr/>
          <p:nvPr/>
        </p:nvGrpSpPr>
        <p:grpSpPr>
          <a:xfrm>
            <a:off x="6866714" y="1306"/>
            <a:ext cx="2267451" cy="2601690"/>
            <a:chOff x="6790514" y="1306"/>
            <a:chExt cx="2267451" cy="2601690"/>
          </a:xfrm>
        </p:grpSpPr>
        <p:grpSp>
          <p:nvGrpSpPr>
            <p:cNvPr id="94" name="Google Shape;94;p22"/>
            <p:cNvGrpSpPr/>
            <p:nvPr/>
          </p:nvGrpSpPr>
          <p:grpSpPr>
            <a:xfrm>
              <a:off x="7067465" y="1306"/>
              <a:ext cx="1990500" cy="1990200"/>
              <a:chOff x="7067465" y="1306"/>
              <a:chExt cx="1990500" cy="1990200"/>
            </a:xfrm>
          </p:grpSpPr>
          <p:sp>
            <p:nvSpPr>
              <p:cNvPr id="95" name="Google Shape;95;p22"/>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2"/>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2"/>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 name="Google Shape;98;p22"/>
            <p:cNvGrpSpPr/>
            <p:nvPr/>
          </p:nvGrpSpPr>
          <p:grpSpPr>
            <a:xfrm>
              <a:off x="8207126" y="1807996"/>
              <a:ext cx="795000" cy="795000"/>
              <a:chOff x="8207126" y="1807996"/>
              <a:chExt cx="795000" cy="795000"/>
            </a:xfrm>
          </p:grpSpPr>
          <p:sp>
            <p:nvSpPr>
              <p:cNvPr id="99" name="Google Shape;99;p22"/>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2"/>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2"/>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 name="Google Shape;102;p22"/>
            <p:cNvGrpSpPr/>
            <p:nvPr/>
          </p:nvGrpSpPr>
          <p:grpSpPr>
            <a:xfrm>
              <a:off x="6790514" y="118857"/>
              <a:ext cx="548700" cy="548700"/>
              <a:chOff x="6790514" y="118857"/>
              <a:chExt cx="548700" cy="548700"/>
            </a:xfrm>
          </p:grpSpPr>
          <p:sp>
            <p:nvSpPr>
              <p:cNvPr id="103" name="Google Shape;103;p22"/>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2"/>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5" name="Google Shape;105;p22"/>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06" name="Google Shape;106;p2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7" name="Shape 107"/>
        <p:cNvGrpSpPr/>
        <p:nvPr/>
      </p:nvGrpSpPr>
      <p:grpSpPr>
        <a:xfrm>
          <a:off x="0" y="0"/>
          <a:ext cx="0" cy="0"/>
          <a:chOff x="0" y="0"/>
          <a:chExt cx="0" cy="0"/>
        </a:xfrm>
      </p:grpSpPr>
      <p:grpSp>
        <p:nvGrpSpPr>
          <p:cNvPr id="108" name="Google Shape;108;p23"/>
          <p:cNvGrpSpPr/>
          <p:nvPr/>
        </p:nvGrpSpPr>
        <p:grpSpPr>
          <a:xfrm>
            <a:off x="625966" y="299376"/>
            <a:ext cx="999312" cy="999312"/>
            <a:chOff x="348199" y="179450"/>
            <a:chExt cx="1116300" cy="1116300"/>
          </a:xfrm>
        </p:grpSpPr>
        <p:sp>
          <p:nvSpPr>
            <p:cNvPr id="109" name="Google Shape;109;p23"/>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3"/>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23"/>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2" name="Google Shape;112;p23"/>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13" name="Google Shape;113;p23"/>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4" name="Google Shape;114;p2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5" name="Shape 115"/>
        <p:cNvGrpSpPr/>
        <p:nvPr/>
      </p:nvGrpSpPr>
      <p:grpSpPr>
        <a:xfrm>
          <a:off x="0" y="0"/>
          <a:ext cx="0" cy="0"/>
          <a:chOff x="0" y="0"/>
          <a:chExt cx="0" cy="0"/>
        </a:xfrm>
      </p:grpSpPr>
      <p:grpSp>
        <p:nvGrpSpPr>
          <p:cNvPr id="116" name="Google Shape;116;p24"/>
          <p:cNvGrpSpPr/>
          <p:nvPr/>
        </p:nvGrpSpPr>
        <p:grpSpPr>
          <a:xfrm>
            <a:off x="713373" y="3847119"/>
            <a:ext cx="825392" cy="825392"/>
            <a:chOff x="348199" y="179450"/>
            <a:chExt cx="1116300" cy="1116300"/>
          </a:xfrm>
        </p:grpSpPr>
        <p:sp>
          <p:nvSpPr>
            <p:cNvPr id="117" name="Google Shape;117;p2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24"/>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20" name="Google Shape;120;p2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21" name="Shape 121"/>
        <p:cNvGrpSpPr/>
        <p:nvPr/>
      </p:nvGrpSpPr>
      <p:grpSpPr>
        <a:xfrm>
          <a:off x="0" y="0"/>
          <a:ext cx="0" cy="0"/>
          <a:chOff x="0" y="0"/>
          <a:chExt cx="0" cy="0"/>
        </a:xfrm>
      </p:grpSpPr>
      <p:grpSp>
        <p:nvGrpSpPr>
          <p:cNvPr id="122" name="Google Shape;122;p25"/>
          <p:cNvGrpSpPr/>
          <p:nvPr/>
        </p:nvGrpSpPr>
        <p:grpSpPr>
          <a:xfrm>
            <a:off x="52" y="4099200"/>
            <a:ext cx="9144036" cy="1044300"/>
            <a:chOff x="52" y="4099200"/>
            <a:chExt cx="9144036" cy="1044300"/>
          </a:xfrm>
        </p:grpSpPr>
        <p:grpSp>
          <p:nvGrpSpPr>
            <p:cNvPr id="123" name="Google Shape;123;p25"/>
            <p:cNvGrpSpPr/>
            <p:nvPr/>
          </p:nvGrpSpPr>
          <p:grpSpPr>
            <a:xfrm>
              <a:off x="52" y="4309200"/>
              <a:ext cx="231622" cy="834300"/>
              <a:chOff x="2688737" y="4301380"/>
              <a:chExt cx="231900" cy="834300"/>
            </a:xfrm>
          </p:grpSpPr>
          <p:sp>
            <p:nvSpPr>
              <p:cNvPr id="124" name="Google Shape;124;p25"/>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5"/>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5"/>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5"/>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 name="Google Shape;128;p25"/>
            <p:cNvGrpSpPr/>
            <p:nvPr/>
          </p:nvGrpSpPr>
          <p:grpSpPr>
            <a:xfrm>
              <a:off x="371406" y="4099200"/>
              <a:ext cx="231622" cy="1044300"/>
              <a:chOff x="2688737" y="4091380"/>
              <a:chExt cx="231900" cy="1044300"/>
            </a:xfrm>
          </p:grpSpPr>
          <p:sp>
            <p:nvSpPr>
              <p:cNvPr id="129" name="Google Shape;129;p25"/>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5"/>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5"/>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5"/>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5"/>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 name="Google Shape;134;p25"/>
            <p:cNvGrpSpPr/>
            <p:nvPr/>
          </p:nvGrpSpPr>
          <p:grpSpPr>
            <a:xfrm>
              <a:off x="742761" y="4309200"/>
              <a:ext cx="231622" cy="834300"/>
              <a:chOff x="2688737" y="4301380"/>
              <a:chExt cx="231900" cy="834300"/>
            </a:xfrm>
          </p:grpSpPr>
          <p:sp>
            <p:nvSpPr>
              <p:cNvPr id="135" name="Google Shape;135;p25"/>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5"/>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5"/>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5"/>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 name="Google Shape;139;p25"/>
            <p:cNvGrpSpPr/>
            <p:nvPr/>
          </p:nvGrpSpPr>
          <p:grpSpPr>
            <a:xfrm>
              <a:off x="1114115" y="4518900"/>
              <a:ext cx="231622" cy="624600"/>
              <a:chOff x="2688737" y="4511080"/>
              <a:chExt cx="231900" cy="624600"/>
            </a:xfrm>
          </p:grpSpPr>
          <p:sp>
            <p:nvSpPr>
              <p:cNvPr id="140" name="Google Shape;140;p25"/>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5"/>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5"/>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 name="Google Shape;143;p25"/>
            <p:cNvGrpSpPr/>
            <p:nvPr/>
          </p:nvGrpSpPr>
          <p:grpSpPr>
            <a:xfrm>
              <a:off x="1856753" y="4099200"/>
              <a:ext cx="231600" cy="1044300"/>
              <a:chOff x="1856753" y="4099200"/>
              <a:chExt cx="231600" cy="1044300"/>
            </a:xfrm>
          </p:grpSpPr>
          <p:sp>
            <p:nvSpPr>
              <p:cNvPr id="144" name="Google Shape;144;p25"/>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5"/>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5"/>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5"/>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5"/>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 name="Google Shape;149;p25"/>
            <p:cNvGrpSpPr/>
            <p:nvPr/>
          </p:nvGrpSpPr>
          <p:grpSpPr>
            <a:xfrm>
              <a:off x="2228107" y="4309200"/>
              <a:ext cx="231600" cy="834300"/>
              <a:chOff x="2228107" y="4309200"/>
              <a:chExt cx="231600" cy="834300"/>
            </a:xfrm>
          </p:grpSpPr>
          <p:sp>
            <p:nvSpPr>
              <p:cNvPr id="150" name="Google Shape;150;p25"/>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5"/>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5"/>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5"/>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25"/>
            <p:cNvGrpSpPr/>
            <p:nvPr/>
          </p:nvGrpSpPr>
          <p:grpSpPr>
            <a:xfrm>
              <a:off x="2599462" y="4518900"/>
              <a:ext cx="231600" cy="624600"/>
              <a:chOff x="2599462" y="4518900"/>
              <a:chExt cx="231600" cy="624600"/>
            </a:xfrm>
          </p:grpSpPr>
          <p:sp>
            <p:nvSpPr>
              <p:cNvPr id="155" name="Google Shape;155;p25"/>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5"/>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5"/>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 name="Google Shape;158;p25"/>
            <p:cNvGrpSpPr/>
            <p:nvPr/>
          </p:nvGrpSpPr>
          <p:grpSpPr>
            <a:xfrm>
              <a:off x="3342171" y="4099200"/>
              <a:ext cx="231600" cy="1044300"/>
              <a:chOff x="3342171" y="4099200"/>
              <a:chExt cx="231600" cy="1044300"/>
            </a:xfrm>
          </p:grpSpPr>
          <p:sp>
            <p:nvSpPr>
              <p:cNvPr id="159" name="Google Shape;159;p25"/>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5"/>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5"/>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5"/>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5"/>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25"/>
            <p:cNvGrpSpPr/>
            <p:nvPr/>
          </p:nvGrpSpPr>
          <p:grpSpPr>
            <a:xfrm>
              <a:off x="3713525" y="4309200"/>
              <a:ext cx="231600" cy="834300"/>
              <a:chOff x="3713525" y="4309200"/>
              <a:chExt cx="231600" cy="834300"/>
            </a:xfrm>
          </p:grpSpPr>
          <p:sp>
            <p:nvSpPr>
              <p:cNvPr id="165" name="Google Shape;165;p25"/>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5"/>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5"/>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5"/>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25"/>
            <p:cNvGrpSpPr/>
            <p:nvPr/>
          </p:nvGrpSpPr>
          <p:grpSpPr>
            <a:xfrm>
              <a:off x="1485398" y="4309200"/>
              <a:ext cx="231600" cy="834300"/>
              <a:chOff x="1485398" y="4309200"/>
              <a:chExt cx="231600" cy="834300"/>
            </a:xfrm>
          </p:grpSpPr>
          <p:sp>
            <p:nvSpPr>
              <p:cNvPr id="170" name="Google Shape;170;p25"/>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5"/>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5"/>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5"/>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25"/>
            <p:cNvGrpSpPr/>
            <p:nvPr/>
          </p:nvGrpSpPr>
          <p:grpSpPr>
            <a:xfrm>
              <a:off x="4084879" y="4518900"/>
              <a:ext cx="231600" cy="624600"/>
              <a:chOff x="4084879" y="4518900"/>
              <a:chExt cx="231600" cy="624600"/>
            </a:xfrm>
          </p:grpSpPr>
          <p:sp>
            <p:nvSpPr>
              <p:cNvPr id="175" name="Google Shape;175;p25"/>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5"/>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5"/>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25"/>
            <p:cNvGrpSpPr/>
            <p:nvPr/>
          </p:nvGrpSpPr>
          <p:grpSpPr>
            <a:xfrm>
              <a:off x="2970816" y="4309200"/>
              <a:ext cx="231600" cy="834300"/>
              <a:chOff x="2970816" y="4309200"/>
              <a:chExt cx="231600" cy="834300"/>
            </a:xfrm>
          </p:grpSpPr>
          <p:sp>
            <p:nvSpPr>
              <p:cNvPr id="179" name="Google Shape;179;p25"/>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5"/>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5"/>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5"/>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 name="Google Shape;183;p25"/>
            <p:cNvGrpSpPr/>
            <p:nvPr/>
          </p:nvGrpSpPr>
          <p:grpSpPr>
            <a:xfrm>
              <a:off x="4456234" y="4309200"/>
              <a:ext cx="231600" cy="834300"/>
              <a:chOff x="4456234" y="4309200"/>
              <a:chExt cx="231600" cy="834300"/>
            </a:xfrm>
          </p:grpSpPr>
          <p:sp>
            <p:nvSpPr>
              <p:cNvPr id="184" name="Google Shape;184;p25"/>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5"/>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5"/>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5"/>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 name="Google Shape;188;p25"/>
            <p:cNvGrpSpPr/>
            <p:nvPr/>
          </p:nvGrpSpPr>
          <p:grpSpPr>
            <a:xfrm>
              <a:off x="4827588" y="4099200"/>
              <a:ext cx="231600" cy="1044300"/>
              <a:chOff x="4827588" y="4099200"/>
              <a:chExt cx="231600" cy="1044300"/>
            </a:xfrm>
          </p:grpSpPr>
          <p:sp>
            <p:nvSpPr>
              <p:cNvPr id="189" name="Google Shape;189;p25"/>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5"/>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5"/>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5"/>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5"/>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25"/>
            <p:cNvGrpSpPr/>
            <p:nvPr/>
          </p:nvGrpSpPr>
          <p:grpSpPr>
            <a:xfrm>
              <a:off x="5198943" y="4309200"/>
              <a:ext cx="231600" cy="834300"/>
              <a:chOff x="5198943" y="4309200"/>
              <a:chExt cx="231600" cy="834300"/>
            </a:xfrm>
          </p:grpSpPr>
          <p:sp>
            <p:nvSpPr>
              <p:cNvPr id="195" name="Google Shape;195;p25"/>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5"/>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5"/>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5"/>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 name="Google Shape;199;p25"/>
            <p:cNvGrpSpPr/>
            <p:nvPr/>
          </p:nvGrpSpPr>
          <p:grpSpPr>
            <a:xfrm>
              <a:off x="5570297" y="4518900"/>
              <a:ext cx="231600" cy="624600"/>
              <a:chOff x="5570297" y="4518900"/>
              <a:chExt cx="231600" cy="624600"/>
            </a:xfrm>
          </p:grpSpPr>
          <p:sp>
            <p:nvSpPr>
              <p:cNvPr id="200" name="Google Shape;200;p25"/>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5"/>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5"/>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25"/>
            <p:cNvGrpSpPr/>
            <p:nvPr/>
          </p:nvGrpSpPr>
          <p:grpSpPr>
            <a:xfrm>
              <a:off x="5941652" y="4309200"/>
              <a:ext cx="231600" cy="834300"/>
              <a:chOff x="5941652" y="4309200"/>
              <a:chExt cx="231600" cy="834300"/>
            </a:xfrm>
          </p:grpSpPr>
          <p:sp>
            <p:nvSpPr>
              <p:cNvPr id="204" name="Google Shape;204;p25"/>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5"/>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5"/>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5"/>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25"/>
            <p:cNvGrpSpPr/>
            <p:nvPr/>
          </p:nvGrpSpPr>
          <p:grpSpPr>
            <a:xfrm>
              <a:off x="6313006" y="4099200"/>
              <a:ext cx="231600" cy="1044300"/>
              <a:chOff x="6313006" y="4099200"/>
              <a:chExt cx="231600" cy="1044300"/>
            </a:xfrm>
          </p:grpSpPr>
          <p:sp>
            <p:nvSpPr>
              <p:cNvPr id="209" name="Google Shape;209;p25"/>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5"/>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5"/>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5"/>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5"/>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25"/>
            <p:cNvGrpSpPr/>
            <p:nvPr/>
          </p:nvGrpSpPr>
          <p:grpSpPr>
            <a:xfrm>
              <a:off x="6684361" y="4309200"/>
              <a:ext cx="231600" cy="834300"/>
              <a:chOff x="6684361" y="4309200"/>
              <a:chExt cx="231600" cy="834300"/>
            </a:xfrm>
          </p:grpSpPr>
          <p:sp>
            <p:nvSpPr>
              <p:cNvPr id="215" name="Google Shape;215;p25"/>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5"/>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5"/>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5"/>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25"/>
            <p:cNvGrpSpPr/>
            <p:nvPr/>
          </p:nvGrpSpPr>
          <p:grpSpPr>
            <a:xfrm>
              <a:off x="7055715" y="4518900"/>
              <a:ext cx="231600" cy="624600"/>
              <a:chOff x="7055715" y="4518900"/>
              <a:chExt cx="231600" cy="624600"/>
            </a:xfrm>
          </p:grpSpPr>
          <p:sp>
            <p:nvSpPr>
              <p:cNvPr id="220" name="Google Shape;220;p25"/>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5"/>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5"/>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25"/>
            <p:cNvGrpSpPr/>
            <p:nvPr/>
          </p:nvGrpSpPr>
          <p:grpSpPr>
            <a:xfrm>
              <a:off x="7798424" y="4099200"/>
              <a:ext cx="231600" cy="1044300"/>
              <a:chOff x="7798424" y="4099200"/>
              <a:chExt cx="231600" cy="1044300"/>
            </a:xfrm>
          </p:grpSpPr>
          <p:sp>
            <p:nvSpPr>
              <p:cNvPr id="224" name="Google Shape;224;p25"/>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5"/>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5"/>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5"/>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5"/>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 name="Google Shape;229;p25"/>
            <p:cNvGrpSpPr/>
            <p:nvPr/>
          </p:nvGrpSpPr>
          <p:grpSpPr>
            <a:xfrm>
              <a:off x="8169779" y="4309200"/>
              <a:ext cx="231600" cy="834300"/>
              <a:chOff x="8169779" y="4309200"/>
              <a:chExt cx="231600" cy="834300"/>
            </a:xfrm>
          </p:grpSpPr>
          <p:sp>
            <p:nvSpPr>
              <p:cNvPr id="230" name="Google Shape;230;p25"/>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5"/>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5"/>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5"/>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25"/>
            <p:cNvGrpSpPr/>
            <p:nvPr/>
          </p:nvGrpSpPr>
          <p:grpSpPr>
            <a:xfrm>
              <a:off x="7427070" y="4309200"/>
              <a:ext cx="231600" cy="834300"/>
              <a:chOff x="7427070" y="4309200"/>
              <a:chExt cx="231600" cy="834300"/>
            </a:xfrm>
          </p:grpSpPr>
          <p:sp>
            <p:nvSpPr>
              <p:cNvPr id="235" name="Google Shape;235;p25"/>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5"/>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5"/>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5"/>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25"/>
            <p:cNvGrpSpPr/>
            <p:nvPr/>
          </p:nvGrpSpPr>
          <p:grpSpPr>
            <a:xfrm>
              <a:off x="8541133" y="4518900"/>
              <a:ext cx="231600" cy="624600"/>
              <a:chOff x="8541133" y="4518900"/>
              <a:chExt cx="231600" cy="624600"/>
            </a:xfrm>
          </p:grpSpPr>
          <p:sp>
            <p:nvSpPr>
              <p:cNvPr id="240" name="Google Shape;240;p25"/>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5"/>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5"/>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25"/>
            <p:cNvGrpSpPr/>
            <p:nvPr/>
          </p:nvGrpSpPr>
          <p:grpSpPr>
            <a:xfrm>
              <a:off x="8912488" y="4309200"/>
              <a:ext cx="231600" cy="834300"/>
              <a:chOff x="8912488" y="4309200"/>
              <a:chExt cx="231600" cy="834300"/>
            </a:xfrm>
          </p:grpSpPr>
          <p:sp>
            <p:nvSpPr>
              <p:cNvPr id="244" name="Google Shape;244;p25"/>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5"/>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5"/>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5"/>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8" name="Google Shape;248;p25"/>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49" name="Google Shape;249;p25"/>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50" name="Google Shape;250;p2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1" name="Shape 251"/>
        <p:cNvGrpSpPr/>
        <p:nvPr/>
      </p:nvGrpSpPr>
      <p:grpSpPr>
        <a:xfrm>
          <a:off x="0" y="0"/>
          <a:ext cx="0" cy="0"/>
          <a:chOff x="0" y="0"/>
          <a:chExt cx="0" cy="0"/>
        </a:xfrm>
      </p:grpSpPr>
      <p:sp>
        <p:nvSpPr>
          <p:cNvPr id="252" name="Google Shape;252;p2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pic>
        <p:nvPicPr>
          <p:cNvPr id="253" name="Google Shape;253;p26"/>
          <p:cNvPicPr preferRelativeResize="0"/>
          <p:nvPr/>
        </p:nvPicPr>
        <p:blipFill>
          <a:blip r:embed="rId2">
            <a:alphaModFix/>
          </a:blip>
          <a:stretch>
            <a:fillRect/>
          </a:stretch>
        </p:blipFill>
        <p:spPr>
          <a:xfrm>
            <a:off x="8529277" y="3819150"/>
            <a:ext cx="546000" cy="568361"/>
          </a:xfrm>
          <a:prstGeom prst="rect">
            <a:avLst/>
          </a:prstGeom>
          <a:noFill/>
          <a:ln>
            <a:noFill/>
          </a:ln>
        </p:spPr>
      </p:pic>
      <p:sp>
        <p:nvSpPr>
          <p:cNvPr id="254" name="Google Shape;254;p26"/>
          <p:cNvSpPr txBox="1"/>
          <p:nvPr/>
        </p:nvSpPr>
        <p:spPr>
          <a:xfrm>
            <a:off x="6718600" y="4765150"/>
            <a:ext cx="1770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000">
                <a:latin typeface="Nunito"/>
                <a:ea typeface="Nunito"/>
                <a:cs typeface="Nunito"/>
                <a:sym typeface="Nunito"/>
              </a:rPr>
              <a:t>Real-life application with R</a:t>
            </a:r>
            <a:endParaRPr sz="1000">
              <a:latin typeface="Nunito"/>
              <a:ea typeface="Nunito"/>
              <a:cs typeface="Nunito"/>
              <a:sym typeface="Nunito"/>
            </a:endParaRPr>
          </a:p>
        </p:txBody>
      </p:sp>
      <p:sp>
        <p:nvSpPr>
          <p:cNvPr id="255" name="Google Shape;255;p26"/>
          <p:cNvSpPr txBox="1"/>
          <p:nvPr/>
        </p:nvSpPr>
        <p:spPr>
          <a:xfrm>
            <a:off x="2951025" y="4765150"/>
            <a:ext cx="3451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000"/>
              <a:t>https://github.com/suatatan/network-analysis-lecture</a:t>
            </a:r>
            <a:endParaRPr sz="10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8.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theme" Target="../theme/theme3.xml"/><Relationship Id="rId14" Type="http://schemas.openxmlformats.org/officeDocument/2006/relationships/slideLayout" Target="../slideLayouts/slideLayout2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t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1081725" y="149250"/>
            <a:ext cx="77085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53" name="Google Shape;53;p13"/>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tr"/>
              <a:t>‹#›</a:t>
            </a:fld>
            <a:endParaRPr/>
          </a:p>
        </p:txBody>
      </p:sp>
      <p:sp>
        <p:nvSpPr>
          <p:cNvPr id="54" name="Google Shape;54;p13"/>
          <p:cNvSpPr txBox="1"/>
          <p:nvPr/>
        </p:nvSpPr>
        <p:spPr>
          <a:xfrm>
            <a:off x="0" y="4801800"/>
            <a:ext cx="2636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900">
                <a:latin typeface="Nunito"/>
                <a:ea typeface="Nunito"/>
                <a:cs typeface="Nunito"/>
                <a:sym typeface="Nunito"/>
              </a:rPr>
              <a:t>TEDU &gt; Network Analysis &gt; Dr. Suat ATAN</a:t>
            </a:r>
            <a:endParaRPr sz="900">
              <a:latin typeface="Nunito"/>
              <a:ea typeface="Nunito"/>
              <a:cs typeface="Nunito"/>
              <a:sym typeface="Nunito"/>
            </a:endParaRPr>
          </a:p>
        </p:txBody>
      </p:sp>
      <p:pic>
        <p:nvPicPr>
          <p:cNvPr id="55" name="Google Shape;55;p13"/>
          <p:cNvPicPr preferRelativeResize="0"/>
          <p:nvPr/>
        </p:nvPicPr>
        <p:blipFill>
          <a:blip r:embed="rId1">
            <a:alphaModFix/>
          </a:blip>
          <a:stretch>
            <a:fillRect/>
          </a:stretch>
        </p:blipFill>
        <p:spPr>
          <a:xfrm>
            <a:off x="237325" y="100648"/>
            <a:ext cx="593900" cy="8881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hyperlink" Target="http://www.youtube.com/watch?v=v1ZZFPmuAWo" TargetMode="External"/><Relationship Id="rId4" Type="http://schemas.openxmlformats.org/officeDocument/2006/relationships/image" Target="../media/image1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36.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34.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40.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42.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42.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43.png"/><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44.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51.png"/><Relationship Id="rId4" Type="http://schemas.openxmlformats.org/officeDocument/2006/relationships/image" Target="../media/image49.png"/><Relationship Id="rId5"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image" Target="../media/image53.png"/><Relationship Id="rId4" Type="http://schemas.openxmlformats.org/officeDocument/2006/relationships/image" Target="../media/image52.png"/><Relationship Id="rId5" Type="http://schemas.openxmlformats.org/officeDocument/2006/relationships/image" Target="../media/image54.png"/><Relationship Id="rId6" Type="http://schemas.openxmlformats.org/officeDocument/2006/relationships/image" Target="../media/image57.png"/><Relationship Id="rId7" Type="http://schemas.openxmlformats.org/officeDocument/2006/relationships/image" Target="../media/image5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image" Target="../media/image58.png"/><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 Id="rId3" Type="http://schemas.openxmlformats.org/officeDocument/2006/relationships/image" Target="../media/image6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 Id="rId3" Type="http://schemas.openxmlformats.org/officeDocument/2006/relationships/image" Target="../media/image59.png"/><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6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6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62.png"/><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7"/>
          <p:cNvSpPr txBox="1"/>
          <p:nvPr>
            <p:ph idx="1" type="subTitle"/>
          </p:nvPr>
        </p:nvSpPr>
        <p:spPr>
          <a:xfrm>
            <a:off x="46550" y="2861075"/>
            <a:ext cx="3738900" cy="184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sz="3300">
                <a:solidFill>
                  <a:srgbClr val="000000"/>
                </a:solidFill>
              </a:rPr>
              <a:t>ADS-516</a:t>
            </a:r>
            <a:endParaRPr sz="3300">
              <a:solidFill>
                <a:srgbClr val="000000"/>
              </a:solidFill>
            </a:endParaRPr>
          </a:p>
          <a:p>
            <a:pPr indent="0" lvl="0" marL="0" rtl="0" algn="l">
              <a:spcBef>
                <a:spcPts val="0"/>
              </a:spcBef>
              <a:spcAft>
                <a:spcPts val="0"/>
              </a:spcAft>
              <a:buNone/>
            </a:pPr>
            <a:r>
              <a:rPr b="1" lang="tr" sz="3300">
                <a:solidFill>
                  <a:srgbClr val="000000"/>
                </a:solidFill>
              </a:rPr>
              <a:t>Dr. Suat ATAN</a:t>
            </a:r>
            <a:endParaRPr b="1" sz="3300">
              <a:solidFill>
                <a:srgbClr val="000000"/>
              </a:solidFill>
            </a:endParaRPr>
          </a:p>
          <a:p>
            <a:pPr indent="0" lvl="0" marL="0" rtl="0" algn="l">
              <a:spcBef>
                <a:spcPts val="0"/>
              </a:spcBef>
              <a:spcAft>
                <a:spcPts val="0"/>
              </a:spcAft>
              <a:buNone/>
            </a:pPr>
            <a:r>
              <a:rPr lang="tr" sz="3300">
                <a:solidFill>
                  <a:srgbClr val="000000"/>
                </a:solidFill>
              </a:rPr>
              <a:t>Week:4</a:t>
            </a:r>
            <a:endParaRPr sz="3300">
              <a:solidFill>
                <a:srgbClr val="000000"/>
              </a:solidFill>
            </a:endParaRPr>
          </a:p>
          <a:p>
            <a:pPr indent="0" lvl="0" marL="0" rtl="0" algn="l">
              <a:spcBef>
                <a:spcPts val="0"/>
              </a:spcBef>
              <a:spcAft>
                <a:spcPts val="0"/>
              </a:spcAft>
              <a:buNone/>
            </a:pPr>
            <a:r>
              <a:t/>
            </a:r>
            <a:endParaRPr sz="3300">
              <a:solidFill>
                <a:srgbClr val="000000"/>
              </a:solidFill>
            </a:endParaRPr>
          </a:p>
        </p:txBody>
      </p:sp>
      <p:pic>
        <p:nvPicPr>
          <p:cNvPr id="261" name="Google Shape;261;p27"/>
          <p:cNvPicPr preferRelativeResize="0"/>
          <p:nvPr/>
        </p:nvPicPr>
        <p:blipFill>
          <a:blip r:embed="rId3">
            <a:alphaModFix/>
          </a:blip>
          <a:stretch>
            <a:fillRect/>
          </a:stretch>
        </p:blipFill>
        <p:spPr>
          <a:xfrm>
            <a:off x="46550" y="81388"/>
            <a:ext cx="1460850" cy="997775"/>
          </a:xfrm>
          <a:prstGeom prst="rect">
            <a:avLst/>
          </a:prstGeom>
          <a:noFill/>
          <a:ln>
            <a:noFill/>
          </a:ln>
        </p:spPr>
      </p:pic>
      <p:sp>
        <p:nvSpPr>
          <p:cNvPr id="262" name="Google Shape;262;p27"/>
          <p:cNvSpPr txBox="1"/>
          <p:nvPr/>
        </p:nvSpPr>
        <p:spPr>
          <a:xfrm>
            <a:off x="2001525" y="49275"/>
            <a:ext cx="6877500" cy="1062000"/>
          </a:xfrm>
          <a:prstGeom prst="rect">
            <a:avLst/>
          </a:prstGeom>
          <a:solidFill>
            <a:srgbClr val="FFFFFF"/>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tr" sz="5700">
                <a:solidFill>
                  <a:srgbClr val="1C4587"/>
                </a:solidFill>
                <a:latin typeface="Maven Pro"/>
                <a:ea typeface="Maven Pro"/>
                <a:cs typeface="Maven Pro"/>
                <a:sym typeface="Maven Pro"/>
              </a:rPr>
              <a:t>Network Analysis</a:t>
            </a:r>
            <a:endParaRPr b="1" sz="5700">
              <a:solidFill>
                <a:srgbClr val="1C4587"/>
              </a:solidFill>
              <a:latin typeface="Maven Pro"/>
              <a:ea typeface="Maven Pro"/>
              <a:cs typeface="Maven Pro"/>
              <a:sym typeface="Maven Pr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6"/>
          <p:cNvSpPr txBox="1"/>
          <p:nvPr>
            <p:ph type="title"/>
          </p:nvPr>
        </p:nvSpPr>
        <p:spPr>
          <a:xfrm>
            <a:off x="1303800" y="1473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Network Visualization Guidelines</a:t>
            </a:r>
            <a:endParaRPr/>
          </a:p>
        </p:txBody>
      </p:sp>
      <p:sp>
        <p:nvSpPr>
          <p:cNvPr id="322" name="Google Shape;322;p36"/>
          <p:cNvSpPr txBox="1"/>
          <p:nvPr>
            <p:ph idx="1" type="body"/>
          </p:nvPr>
        </p:nvSpPr>
        <p:spPr>
          <a:xfrm>
            <a:off x="278875" y="1300950"/>
            <a:ext cx="8637000" cy="3435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tr" sz="2100"/>
              <a:t>Maximize the symmetry of the layout of nodes.</a:t>
            </a:r>
            <a:endParaRPr sz="2100"/>
          </a:p>
          <a:p>
            <a:pPr indent="0" lvl="0" marL="0" rtl="0" algn="l">
              <a:spcBef>
                <a:spcPts val="1200"/>
              </a:spcBef>
              <a:spcAft>
                <a:spcPts val="0"/>
              </a:spcAft>
              <a:buNone/>
            </a:pPr>
            <a:r>
              <a:rPr lang="tr" sz="2100"/>
              <a:t>Minimize edge crossings.</a:t>
            </a:r>
            <a:endParaRPr sz="2100"/>
          </a:p>
          <a:p>
            <a:pPr indent="0" lvl="0" marL="0" rtl="0" algn="l">
              <a:spcBef>
                <a:spcPts val="1200"/>
              </a:spcBef>
              <a:spcAft>
                <a:spcPts val="0"/>
              </a:spcAft>
              <a:buNone/>
            </a:pPr>
            <a:r>
              <a:rPr lang="tr" sz="2100"/>
              <a:t>Minimize the variability of the edge lengths.</a:t>
            </a:r>
            <a:endParaRPr sz="2100"/>
          </a:p>
          <a:p>
            <a:pPr indent="0" lvl="0" marL="0" rtl="0" algn="l">
              <a:spcBef>
                <a:spcPts val="1200"/>
              </a:spcBef>
              <a:spcAft>
                <a:spcPts val="0"/>
              </a:spcAft>
              <a:buNone/>
            </a:pPr>
            <a:r>
              <a:rPr lang="tr" sz="2100"/>
              <a:t>Maximize the angle between edges when they cross or join nodes.</a:t>
            </a:r>
            <a:endParaRPr sz="2100"/>
          </a:p>
          <a:p>
            <a:pPr indent="0" lvl="0" marL="0" rtl="0" algn="l">
              <a:spcBef>
                <a:spcPts val="1200"/>
              </a:spcBef>
              <a:spcAft>
                <a:spcPts val="0"/>
              </a:spcAft>
              <a:buNone/>
            </a:pPr>
            <a:r>
              <a:rPr lang="tr" sz="2100"/>
              <a:t>Minimize the total space used for the network display.</a:t>
            </a:r>
            <a:endParaRPr sz="2100"/>
          </a:p>
          <a:p>
            <a:pPr indent="0" lvl="0" marL="0" rtl="0" algn="l">
              <a:spcBef>
                <a:spcPts val="1200"/>
              </a:spcBef>
              <a:spcAft>
                <a:spcPts val="0"/>
              </a:spcAft>
              <a:buNone/>
            </a:pPr>
            <a:r>
              <a:rPr i="1" lang="tr" sz="2100"/>
              <a:t>Network Analysis (Luke and Douglas, 2015)</a:t>
            </a:r>
            <a:endParaRPr i="1" sz="2100"/>
          </a:p>
          <a:p>
            <a:pPr indent="0" lvl="0" marL="0" rtl="0" algn="l">
              <a:spcBef>
                <a:spcPts val="1200"/>
              </a:spcBef>
              <a:spcAft>
                <a:spcPts val="1200"/>
              </a:spcAft>
              <a:buNone/>
            </a:pPr>
            <a:r>
              <a:t/>
            </a:r>
            <a:endParaRPr sz="2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7"/>
          <p:cNvSpPr txBox="1"/>
          <p:nvPr>
            <p:ph type="title"/>
          </p:nvPr>
        </p:nvSpPr>
        <p:spPr>
          <a:xfrm>
            <a:off x="1303800" y="1473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Force-Directed Algorithms</a:t>
            </a:r>
            <a:endParaRPr/>
          </a:p>
        </p:txBody>
      </p:sp>
      <p:pic>
        <p:nvPicPr>
          <p:cNvPr id="328" name="Google Shape;328;p37"/>
          <p:cNvPicPr preferRelativeResize="0"/>
          <p:nvPr/>
        </p:nvPicPr>
        <p:blipFill>
          <a:blip r:embed="rId3">
            <a:alphaModFix/>
          </a:blip>
          <a:stretch>
            <a:fillRect/>
          </a:stretch>
        </p:blipFill>
        <p:spPr>
          <a:xfrm>
            <a:off x="2013250" y="1556250"/>
            <a:ext cx="4545750" cy="2106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8"/>
          <p:cNvSpPr txBox="1"/>
          <p:nvPr>
            <p:ph type="title"/>
          </p:nvPr>
        </p:nvSpPr>
        <p:spPr>
          <a:xfrm>
            <a:off x="1303800" y="1473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Random Layout</a:t>
            </a:r>
            <a:endParaRPr/>
          </a:p>
        </p:txBody>
      </p:sp>
      <p:sp>
        <p:nvSpPr>
          <p:cNvPr id="334" name="Google Shape;334;p38"/>
          <p:cNvSpPr txBox="1"/>
          <p:nvPr/>
        </p:nvSpPr>
        <p:spPr>
          <a:xfrm>
            <a:off x="523225" y="1925250"/>
            <a:ext cx="7899900" cy="646500"/>
          </a:xfrm>
          <a:prstGeom prst="rect">
            <a:avLst/>
          </a:prstGeom>
          <a:solidFill>
            <a:srgbClr val="3C78D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3000">
                <a:solidFill>
                  <a:srgbClr val="FFFFFF"/>
                </a:solidFill>
                <a:latin typeface="Courier New"/>
                <a:ea typeface="Courier New"/>
                <a:cs typeface="Courier New"/>
                <a:sym typeface="Courier New"/>
              </a:rPr>
              <a:t>plot(g,</a:t>
            </a:r>
            <a:r>
              <a:rPr lang="tr" sz="3000">
                <a:solidFill>
                  <a:srgbClr val="FFFFFF"/>
                </a:solidFill>
                <a:highlight>
                  <a:srgbClr val="A64D79"/>
                </a:highlight>
                <a:latin typeface="Courier New"/>
                <a:ea typeface="Courier New"/>
                <a:cs typeface="Courier New"/>
                <a:sym typeface="Courier New"/>
              </a:rPr>
              <a:t>layout</a:t>
            </a:r>
            <a:r>
              <a:rPr lang="tr" sz="3000">
                <a:solidFill>
                  <a:srgbClr val="FFFFFF"/>
                </a:solidFill>
                <a:latin typeface="Courier New"/>
                <a:ea typeface="Courier New"/>
                <a:cs typeface="Courier New"/>
                <a:sym typeface="Courier New"/>
              </a:rPr>
              <a:t>=</a:t>
            </a:r>
            <a:r>
              <a:rPr b="1" lang="tr" sz="3000">
                <a:solidFill>
                  <a:srgbClr val="FFFFFF"/>
                </a:solidFill>
                <a:latin typeface="Courier New"/>
                <a:ea typeface="Courier New"/>
                <a:cs typeface="Courier New"/>
                <a:sym typeface="Courier New"/>
              </a:rPr>
              <a:t>layout_randomly</a:t>
            </a:r>
            <a:r>
              <a:rPr lang="tr" sz="3000">
                <a:solidFill>
                  <a:srgbClr val="FFFFFF"/>
                </a:solidFill>
                <a:latin typeface="Courier New"/>
                <a:ea typeface="Courier New"/>
                <a:cs typeface="Courier New"/>
                <a:sym typeface="Courier New"/>
              </a:rPr>
              <a:t>(g))</a:t>
            </a:r>
            <a:endParaRPr sz="3000">
              <a:solidFill>
                <a:srgbClr val="FFFFFF"/>
              </a:solidFill>
              <a:latin typeface="Courier New"/>
              <a:ea typeface="Courier New"/>
              <a:cs typeface="Courier New"/>
              <a:sym typeface="Courier New"/>
            </a:endParaRPr>
          </a:p>
        </p:txBody>
      </p:sp>
      <p:cxnSp>
        <p:nvCxnSpPr>
          <p:cNvPr id="335" name="Google Shape;335;p38"/>
          <p:cNvCxnSpPr/>
          <p:nvPr/>
        </p:nvCxnSpPr>
        <p:spPr>
          <a:xfrm>
            <a:off x="1933250" y="2651575"/>
            <a:ext cx="1339200" cy="1126200"/>
          </a:xfrm>
          <a:prstGeom prst="curvedConnector3">
            <a:avLst>
              <a:gd fmla="val 50000" name="adj1"/>
            </a:avLst>
          </a:prstGeom>
          <a:noFill/>
          <a:ln cap="flat" cmpd="sng" w="9525">
            <a:solidFill>
              <a:schemeClr val="dk2"/>
            </a:solidFill>
            <a:prstDash val="solid"/>
            <a:round/>
            <a:headEnd len="med" w="med" type="stealth"/>
            <a:tailEnd len="med" w="med" type="none"/>
          </a:ln>
        </p:spPr>
      </p:cxnSp>
      <p:cxnSp>
        <p:nvCxnSpPr>
          <p:cNvPr id="336" name="Google Shape;336;p38"/>
          <p:cNvCxnSpPr/>
          <p:nvPr/>
        </p:nvCxnSpPr>
        <p:spPr>
          <a:xfrm>
            <a:off x="3228000" y="3777800"/>
            <a:ext cx="3502800" cy="0"/>
          </a:xfrm>
          <a:prstGeom prst="straightConnector1">
            <a:avLst/>
          </a:prstGeom>
          <a:noFill/>
          <a:ln cap="flat" cmpd="sng" w="9525">
            <a:solidFill>
              <a:schemeClr val="dk2"/>
            </a:solidFill>
            <a:prstDash val="solid"/>
            <a:round/>
            <a:headEnd len="med" w="med" type="none"/>
            <a:tailEnd len="med" w="med" type="none"/>
          </a:ln>
        </p:spPr>
      </p:cxnSp>
      <p:cxnSp>
        <p:nvCxnSpPr>
          <p:cNvPr id="337" name="Google Shape;337;p38"/>
          <p:cNvCxnSpPr/>
          <p:nvPr/>
        </p:nvCxnSpPr>
        <p:spPr>
          <a:xfrm rot="-5400000">
            <a:off x="6571175" y="2864325"/>
            <a:ext cx="1099800" cy="744900"/>
          </a:xfrm>
          <a:prstGeom prst="curvedConnector3">
            <a:avLst>
              <a:gd fmla="val 50000" name="adj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9"/>
          <p:cNvSpPr txBox="1"/>
          <p:nvPr>
            <p:ph type="title"/>
          </p:nvPr>
        </p:nvSpPr>
        <p:spPr>
          <a:xfrm>
            <a:off x="1303800" y="1473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Random Layout</a:t>
            </a:r>
            <a:endParaRPr/>
          </a:p>
        </p:txBody>
      </p:sp>
      <p:pic>
        <p:nvPicPr>
          <p:cNvPr id="343" name="Google Shape;343;p39"/>
          <p:cNvPicPr preferRelativeResize="0"/>
          <p:nvPr/>
        </p:nvPicPr>
        <p:blipFill>
          <a:blip r:embed="rId3">
            <a:alphaModFix/>
          </a:blip>
          <a:stretch>
            <a:fillRect/>
          </a:stretch>
        </p:blipFill>
        <p:spPr>
          <a:xfrm>
            <a:off x="125800" y="1192600"/>
            <a:ext cx="3838575" cy="3609975"/>
          </a:xfrm>
          <a:prstGeom prst="rect">
            <a:avLst/>
          </a:prstGeom>
          <a:noFill/>
          <a:ln>
            <a:noFill/>
          </a:ln>
        </p:spPr>
      </p:pic>
      <p:pic>
        <p:nvPicPr>
          <p:cNvPr id="344" name="Google Shape;344;p39"/>
          <p:cNvPicPr preferRelativeResize="0"/>
          <p:nvPr/>
        </p:nvPicPr>
        <p:blipFill>
          <a:blip r:embed="rId4">
            <a:alphaModFix/>
          </a:blip>
          <a:stretch>
            <a:fillRect/>
          </a:stretch>
        </p:blipFill>
        <p:spPr>
          <a:xfrm>
            <a:off x="4489225" y="1151563"/>
            <a:ext cx="4049042" cy="3692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0"/>
          <p:cNvSpPr txBox="1"/>
          <p:nvPr>
            <p:ph type="title"/>
          </p:nvPr>
        </p:nvSpPr>
        <p:spPr>
          <a:xfrm>
            <a:off x="1303800" y="147350"/>
            <a:ext cx="7030500" cy="67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Fruchterman-Reingold Algorithm</a:t>
            </a:r>
            <a:endParaRPr/>
          </a:p>
        </p:txBody>
      </p:sp>
      <p:sp>
        <p:nvSpPr>
          <p:cNvPr id="350" name="Google Shape;350;p40"/>
          <p:cNvSpPr txBox="1"/>
          <p:nvPr/>
        </p:nvSpPr>
        <p:spPr>
          <a:xfrm>
            <a:off x="1347950" y="1073050"/>
            <a:ext cx="6198900" cy="969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tr" sz="1700"/>
              <a:t>Fruchterman and Reingold introduced one of the first force-directed network display algorithms, and it is still very widely used.</a:t>
            </a:r>
            <a:endParaRPr sz="1700"/>
          </a:p>
        </p:txBody>
      </p:sp>
      <p:sp>
        <p:nvSpPr>
          <p:cNvPr id="351" name="Google Shape;351;p40"/>
          <p:cNvSpPr txBox="1"/>
          <p:nvPr/>
        </p:nvSpPr>
        <p:spPr>
          <a:xfrm>
            <a:off x="222550" y="2448475"/>
            <a:ext cx="8751900" cy="1569900"/>
          </a:xfrm>
          <a:prstGeom prst="rect">
            <a:avLst/>
          </a:prstGeom>
          <a:solidFill>
            <a:srgbClr val="3C78D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3000">
                <a:solidFill>
                  <a:srgbClr val="FFFFFF"/>
                </a:solidFill>
                <a:latin typeface="Courier New"/>
                <a:ea typeface="Courier New"/>
                <a:cs typeface="Courier New"/>
                <a:sym typeface="Courier New"/>
              </a:rPr>
              <a:t>plot(g,</a:t>
            </a:r>
            <a:endParaRPr sz="3000">
              <a:solidFill>
                <a:srgbClr val="FFFFFF"/>
              </a:solidFill>
              <a:latin typeface="Courier New"/>
              <a:ea typeface="Courier New"/>
              <a:cs typeface="Courier New"/>
              <a:sym typeface="Courier New"/>
            </a:endParaRPr>
          </a:p>
          <a:p>
            <a:pPr indent="0" lvl="0" marL="0" rtl="0" algn="l">
              <a:spcBef>
                <a:spcPts val="0"/>
              </a:spcBef>
              <a:spcAft>
                <a:spcPts val="0"/>
              </a:spcAft>
              <a:buNone/>
            </a:pPr>
            <a:r>
              <a:rPr lang="tr" sz="3000">
                <a:solidFill>
                  <a:srgbClr val="FFFFFF"/>
                </a:solidFill>
                <a:highlight>
                  <a:srgbClr val="A64D79"/>
                </a:highlight>
                <a:latin typeface="Courier New"/>
                <a:ea typeface="Courier New"/>
                <a:cs typeface="Courier New"/>
                <a:sym typeface="Courier New"/>
              </a:rPr>
              <a:t>layout</a:t>
            </a:r>
            <a:r>
              <a:rPr lang="tr" sz="3000">
                <a:solidFill>
                  <a:srgbClr val="FFFFFF"/>
                </a:solidFill>
                <a:latin typeface="Courier New"/>
                <a:ea typeface="Courier New"/>
                <a:cs typeface="Courier New"/>
                <a:sym typeface="Courier New"/>
              </a:rPr>
              <a:t>=layout.fruchterman.reingold(g))</a:t>
            </a:r>
            <a:endParaRPr sz="3000">
              <a:solidFill>
                <a:srgbClr val="FFFFFF"/>
              </a:solidFill>
              <a:latin typeface="Courier New"/>
              <a:ea typeface="Courier New"/>
              <a:cs typeface="Courier New"/>
              <a:sym typeface="Courier New"/>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1"/>
          <p:cNvSpPr txBox="1"/>
          <p:nvPr>
            <p:ph type="title"/>
          </p:nvPr>
        </p:nvSpPr>
        <p:spPr>
          <a:xfrm>
            <a:off x="1303800" y="147350"/>
            <a:ext cx="7030500" cy="597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Fruchterman-Reingold Algorithm</a:t>
            </a:r>
            <a:endParaRPr/>
          </a:p>
        </p:txBody>
      </p:sp>
      <p:pic>
        <p:nvPicPr>
          <p:cNvPr id="357" name="Google Shape;357;p41"/>
          <p:cNvPicPr preferRelativeResize="0"/>
          <p:nvPr/>
        </p:nvPicPr>
        <p:blipFill>
          <a:blip r:embed="rId3">
            <a:alphaModFix/>
          </a:blip>
          <a:stretch>
            <a:fillRect/>
          </a:stretch>
        </p:blipFill>
        <p:spPr>
          <a:xfrm>
            <a:off x="746550" y="738188"/>
            <a:ext cx="4133850" cy="3667125"/>
          </a:xfrm>
          <a:prstGeom prst="rect">
            <a:avLst/>
          </a:prstGeom>
          <a:noFill/>
          <a:ln>
            <a:noFill/>
          </a:ln>
        </p:spPr>
      </p:pic>
      <p:pic>
        <p:nvPicPr>
          <p:cNvPr id="358" name="Google Shape;358;p41"/>
          <p:cNvPicPr preferRelativeResize="0"/>
          <p:nvPr/>
        </p:nvPicPr>
        <p:blipFill>
          <a:blip r:embed="rId4">
            <a:alphaModFix/>
          </a:blip>
          <a:stretch>
            <a:fillRect/>
          </a:stretch>
        </p:blipFill>
        <p:spPr>
          <a:xfrm>
            <a:off x="5032800" y="897350"/>
            <a:ext cx="3705225" cy="3524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2"/>
          <p:cNvSpPr txBox="1"/>
          <p:nvPr>
            <p:ph type="title"/>
          </p:nvPr>
        </p:nvSpPr>
        <p:spPr>
          <a:xfrm>
            <a:off x="1303800" y="147350"/>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Comparison of layout algorithms on bigger network (03.csv)</a:t>
            </a:r>
            <a:endParaRPr/>
          </a:p>
        </p:txBody>
      </p:sp>
      <p:pic>
        <p:nvPicPr>
          <p:cNvPr id="364" name="Google Shape;364;p42"/>
          <p:cNvPicPr preferRelativeResize="0"/>
          <p:nvPr/>
        </p:nvPicPr>
        <p:blipFill>
          <a:blip r:embed="rId3">
            <a:alphaModFix/>
          </a:blip>
          <a:stretch>
            <a:fillRect/>
          </a:stretch>
        </p:blipFill>
        <p:spPr>
          <a:xfrm>
            <a:off x="320900" y="1251425"/>
            <a:ext cx="3695700" cy="3400425"/>
          </a:xfrm>
          <a:prstGeom prst="rect">
            <a:avLst/>
          </a:prstGeom>
          <a:noFill/>
          <a:ln>
            <a:noFill/>
          </a:ln>
        </p:spPr>
      </p:pic>
      <p:pic>
        <p:nvPicPr>
          <p:cNvPr id="365" name="Google Shape;365;p42"/>
          <p:cNvPicPr preferRelativeResize="0"/>
          <p:nvPr/>
        </p:nvPicPr>
        <p:blipFill>
          <a:blip r:embed="rId4">
            <a:alphaModFix/>
          </a:blip>
          <a:stretch>
            <a:fillRect/>
          </a:stretch>
        </p:blipFill>
        <p:spPr>
          <a:xfrm>
            <a:off x="4772025" y="1199038"/>
            <a:ext cx="3629025" cy="3505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3"/>
          <p:cNvSpPr txBox="1"/>
          <p:nvPr>
            <p:ph type="title"/>
          </p:nvPr>
        </p:nvSpPr>
        <p:spPr>
          <a:xfrm>
            <a:off x="62275" y="1442075"/>
            <a:ext cx="2349900" cy="238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I</a:t>
            </a:r>
            <a:r>
              <a:rPr lang="tr"/>
              <a:t>terations</a:t>
            </a:r>
            <a:r>
              <a:rPr lang="tr"/>
              <a:t> of Fruchterman Reingold Algorithm</a:t>
            </a:r>
            <a:endParaRPr/>
          </a:p>
        </p:txBody>
      </p:sp>
      <p:pic>
        <p:nvPicPr>
          <p:cNvPr descr="Fruchterman Reingold separation algorithm Gephi 0.8.2 beta" id="371" name="Google Shape;371;p43" title="Fruchterman Reingold Separation Algorithm">
            <a:hlinkClick r:id="rId3"/>
          </p:cNvPr>
          <p:cNvPicPr preferRelativeResize="0"/>
          <p:nvPr/>
        </p:nvPicPr>
        <p:blipFill>
          <a:blip r:embed="rId4">
            <a:alphaModFix/>
          </a:blip>
          <a:stretch>
            <a:fillRect/>
          </a:stretch>
        </p:blipFill>
        <p:spPr>
          <a:xfrm>
            <a:off x="2518550" y="147350"/>
            <a:ext cx="6524600" cy="4893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000"/>
                                        <p:tgtEl>
                                          <p:spTgt spid="3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4"/>
          <p:cNvSpPr txBox="1"/>
          <p:nvPr>
            <p:ph type="title"/>
          </p:nvPr>
        </p:nvSpPr>
        <p:spPr>
          <a:xfrm>
            <a:off x="1303800" y="1473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377" name="Google Shape;377;p44"/>
          <p:cNvPicPr preferRelativeResize="0"/>
          <p:nvPr/>
        </p:nvPicPr>
        <p:blipFill>
          <a:blip r:embed="rId3">
            <a:alphaModFix/>
          </a:blip>
          <a:stretch>
            <a:fillRect/>
          </a:stretch>
        </p:blipFill>
        <p:spPr>
          <a:xfrm>
            <a:off x="338625" y="1077350"/>
            <a:ext cx="4352925" cy="3667125"/>
          </a:xfrm>
          <a:prstGeom prst="rect">
            <a:avLst/>
          </a:prstGeom>
          <a:noFill/>
          <a:ln>
            <a:noFill/>
          </a:ln>
        </p:spPr>
      </p:pic>
      <p:pic>
        <p:nvPicPr>
          <p:cNvPr id="378" name="Google Shape;378;p44"/>
          <p:cNvPicPr preferRelativeResize="0"/>
          <p:nvPr/>
        </p:nvPicPr>
        <p:blipFill>
          <a:blip r:embed="rId4">
            <a:alphaModFix/>
          </a:blip>
          <a:stretch>
            <a:fillRect/>
          </a:stretch>
        </p:blipFill>
        <p:spPr>
          <a:xfrm>
            <a:off x="4691550" y="1146650"/>
            <a:ext cx="3981450" cy="3581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5"/>
          <p:cNvSpPr txBox="1"/>
          <p:nvPr>
            <p:ph type="title"/>
          </p:nvPr>
        </p:nvSpPr>
        <p:spPr>
          <a:xfrm>
            <a:off x="1303800" y="1473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Circle vs. Star</a:t>
            </a:r>
            <a:endParaRPr/>
          </a:p>
        </p:txBody>
      </p:sp>
      <p:pic>
        <p:nvPicPr>
          <p:cNvPr id="384" name="Google Shape;384;p45"/>
          <p:cNvPicPr preferRelativeResize="0"/>
          <p:nvPr/>
        </p:nvPicPr>
        <p:blipFill>
          <a:blip r:embed="rId3">
            <a:alphaModFix/>
          </a:blip>
          <a:stretch>
            <a:fillRect/>
          </a:stretch>
        </p:blipFill>
        <p:spPr>
          <a:xfrm>
            <a:off x="400700" y="935475"/>
            <a:ext cx="3509726" cy="3692050"/>
          </a:xfrm>
          <a:prstGeom prst="rect">
            <a:avLst/>
          </a:prstGeom>
          <a:noFill/>
          <a:ln>
            <a:noFill/>
          </a:ln>
        </p:spPr>
      </p:pic>
      <p:pic>
        <p:nvPicPr>
          <p:cNvPr id="385" name="Google Shape;385;p45"/>
          <p:cNvPicPr preferRelativeResize="0"/>
          <p:nvPr/>
        </p:nvPicPr>
        <p:blipFill>
          <a:blip r:embed="rId4">
            <a:alphaModFix/>
          </a:blip>
          <a:stretch>
            <a:fillRect/>
          </a:stretch>
        </p:blipFill>
        <p:spPr>
          <a:xfrm>
            <a:off x="4807751" y="1219225"/>
            <a:ext cx="3686175" cy="3486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8"/>
          <p:cNvSpPr txBox="1"/>
          <p:nvPr>
            <p:ph type="title"/>
          </p:nvPr>
        </p:nvSpPr>
        <p:spPr>
          <a:xfrm>
            <a:off x="1303800" y="1473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Lecture plan</a:t>
            </a:r>
            <a:endParaRPr/>
          </a:p>
        </p:txBody>
      </p:sp>
      <p:sp>
        <p:nvSpPr>
          <p:cNvPr id="268" name="Google Shape;268;p28"/>
          <p:cNvSpPr txBox="1"/>
          <p:nvPr>
            <p:ph idx="1" type="body"/>
          </p:nvPr>
        </p:nvSpPr>
        <p:spPr>
          <a:xfrm>
            <a:off x="278875" y="1300950"/>
            <a:ext cx="8637000" cy="3435900"/>
          </a:xfrm>
          <a:prstGeom prst="rect">
            <a:avLst/>
          </a:prstGeom>
        </p:spPr>
        <p:txBody>
          <a:bodyPr anchorCtr="0" anchor="t" bIns="91425" lIns="91425" spcFirstLastPara="1" rIns="91425" wrap="square" tIns="91425">
            <a:normAutofit/>
          </a:bodyPr>
          <a:lstStyle/>
          <a:p>
            <a:pPr indent="-393700" lvl="0" marL="457200" rtl="0" algn="l">
              <a:spcBef>
                <a:spcPts val="0"/>
              </a:spcBef>
              <a:spcAft>
                <a:spcPts val="0"/>
              </a:spcAft>
              <a:buSzPts val="2600"/>
              <a:buChar char="-"/>
            </a:pPr>
            <a:r>
              <a:rPr lang="tr" sz="2600"/>
              <a:t>Basic Network Plotting and Layout</a:t>
            </a:r>
            <a:endParaRPr sz="2600"/>
          </a:p>
          <a:p>
            <a:pPr indent="-393700" lvl="0" marL="457200" rtl="0" algn="l">
              <a:spcBef>
                <a:spcPts val="0"/>
              </a:spcBef>
              <a:spcAft>
                <a:spcPts val="0"/>
              </a:spcAft>
              <a:buSzPts val="2600"/>
              <a:buChar char="-"/>
            </a:pPr>
            <a:r>
              <a:rPr lang="tr" sz="2600"/>
              <a:t>Design Principles for Visualization</a:t>
            </a:r>
            <a:endParaRPr sz="2600"/>
          </a:p>
          <a:p>
            <a:pPr indent="-393700" lvl="0" marL="457200" rtl="0" algn="l">
              <a:spcBef>
                <a:spcPts val="0"/>
              </a:spcBef>
              <a:spcAft>
                <a:spcPts val="0"/>
              </a:spcAft>
              <a:buSzPts val="2600"/>
              <a:buChar char="-"/>
            </a:pPr>
            <a:r>
              <a:rPr lang="tr" sz="2600"/>
              <a:t>Design Elements</a:t>
            </a:r>
            <a:endParaRPr sz="2600"/>
          </a:p>
          <a:p>
            <a:pPr indent="-393700" lvl="0" marL="457200" rtl="0" algn="l">
              <a:spcBef>
                <a:spcPts val="0"/>
              </a:spcBef>
              <a:spcAft>
                <a:spcPts val="0"/>
              </a:spcAft>
              <a:buSzPts val="2600"/>
              <a:buChar char="-"/>
            </a:pPr>
            <a:r>
              <a:rPr lang="tr" sz="2600"/>
              <a:t>Effective Design</a:t>
            </a:r>
            <a:endParaRPr sz="2600"/>
          </a:p>
          <a:p>
            <a:pPr indent="0" lvl="0" marL="0" rtl="0" algn="l">
              <a:spcBef>
                <a:spcPts val="1200"/>
              </a:spcBef>
              <a:spcAft>
                <a:spcPts val="1200"/>
              </a:spcAft>
              <a:buNone/>
            </a:pPr>
            <a:r>
              <a:t/>
            </a:r>
            <a:endParaRPr sz="2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6"/>
          <p:cNvSpPr txBox="1"/>
          <p:nvPr>
            <p:ph type="title"/>
          </p:nvPr>
        </p:nvSpPr>
        <p:spPr>
          <a:xfrm>
            <a:off x="1303800" y="1473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Davidson-Harel vs. DRL</a:t>
            </a:r>
            <a:endParaRPr/>
          </a:p>
        </p:txBody>
      </p:sp>
      <p:pic>
        <p:nvPicPr>
          <p:cNvPr id="391" name="Google Shape;391;p46"/>
          <p:cNvPicPr preferRelativeResize="0"/>
          <p:nvPr/>
        </p:nvPicPr>
        <p:blipFill>
          <a:blip r:embed="rId3">
            <a:alphaModFix/>
          </a:blip>
          <a:stretch>
            <a:fillRect/>
          </a:stretch>
        </p:blipFill>
        <p:spPr>
          <a:xfrm>
            <a:off x="152400" y="1299050"/>
            <a:ext cx="4105275" cy="3638550"/>
          </a:xfrm>
          <a:prstGeom prst="rect">
            <a:avLst/>
          </a:prstGeom>
          <a:noFill/>
          <a:ln>
            <a:noFill/>
          </a:ln>
        </p:spPr>
      </p:pic>
      <p:pic>
        <p:nvPicPr>
          <p:cNvPr id="392" name="Google Shape;392;p46"/>
          <p:cNvPicPr preferRelativeResize="0"/>
          <p:nvPr/>
        </p:nvPicPr>
        <p:blipFill>
          <a:blip r:embed="rId4">
            <a:alphaModFix/>
          </a:blip>
          <a:stretch>
            <a:fillRect/>
          </a:stretch>
        </p:blipFill>
        <p:spPr>
          <a:xfrm>
            <a:off x="4595400" y="1272300"/>
            <a:ext cx="3738903" cy="36920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7"/>
          <p:cNvSpPr txBox="1"/>
          <p:nvPr>
            <p:ph type="title"/>
          </p:nvPr>
        </p:nvSpPr>
        <p:spPr>
          <a:xfrm>
            <a:off x="1303800" y="1473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Davidson-Harel vs. DRL</a:t>
            </a:r>
            <a:endParaRPr/>
          </a:p>
        </p:txBody>
      </p:sp>
      <p:pic>
        <p:nvPicPr>
          <p:cNvPr id="398" name="Google Shape;398;p47"/>
          <p:cNvPicPr preferRelativeResize="0"/>
          <p:nvPr/>
        </p:nvPicPr>
        <p:blipFill>
          <a:blip r:embed="rId3">
            <a:alphaModFix/>
          </a:blip>
          <a:stretch>
            <a:fillRect/>
          </a:stretch>
        </p:blipFill>
        <p:spPr>
          <a:xfrm>
            <a:off x="152400" y="1299050"/>
            <a:ext cx="3629025" cy="3457575"/>
          </a:xfrm>
          <a:prstGeom prst="rect">
            <a:avLst/>
          </a:prstGeom>
          <a:noFill/>
          <a:ln>
            <a:noFill/>
          </a:ln>
        </p:spPr>
      </p:pic>
      <p:pic>
        <p:nvPicPr>
          <p:cNvPr id="399" name="Google Shape;399;p47"/>
          <p:cNvPicPr preferRelativeResize="0"/>
          <p:nvPr/>
        </p:nvPicPr>
        <p:blipFill>
          <a:blip r:embed="rId4">
            <a:alphaModFix/>
          </a:blip>
          <a:stretch>
            <a:fillRect/>
          </a:stretch>
        </p:blipFill>
        <p:spPr>
          <a:xfrm>
            <a:off x="4572000" y="1210375"/>
            <a:ext cx="3943350" cy="3448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8"/>
          <p:cNvSpPr txBox="1"/>
          <p:nvPr>
            <p:ph type="title"/>
          </p:nvPr>
        </p:nvSpPr>
        <p:spPr>
          <a:xfrm>
            <a:off x="1303800" y="1473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Grid Layout</a:t>
            </a:r>
            <a:endParaRPr/>
          </a:p>
        </p:txBody>
      </p:sp>
      <p:pic>
        <p:nvPicPr>
          <p:cNvPr id="405" name="Google Shape;405;p48"/>
          <p:cNvPicPr preferRelativeResize="0"/>
          <p:nvPr/>
        </p:nvPicPr>
        <p:blipFill>
          <a:blip r:embed="rId3">
            <a:alphaModFix/>
          </a:blip>
          <a:stretch>
            <a:fillRect/>
          </a:stretch>
        </p:blipFill>
        <p:spPr>
          <a:xfrm>
            <a:off x="152400" y="1299050"/>
            <a:ext cx="3663576" cy="3692050"/>
          </a:xfrm>
          <a:prstGeom prst="rect">
            <a:avLst/>
          </a:prstGeom>
          <a:noFill/>
          <a:ln>
            <a:noFill/>
          </a:ln>
        </p:spPr>
      </p:pic>
      <p:pic>
        <p:nvPicPr>
          <p:cNvPr id="406" name="Google Shape;406;p48"/>
          <p:cNvPicPr preferRelativeResize="0"/>
          <p:nvPr/>
        </p:nvPicPr>
        <p:blipFill>
          <a:blip r:embed="rId4">
            <a:alphaModFix/>
          </a:blip>
          <a:stretch>
            <a:fillRect/>
          </a:stretch>
        </p:blipFill>
        <p:spPr>
          <a:xfrm>
            <a:off x="4473851" y="1306750"/>
            <a:ext cx="3686175" cy="3676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9"/>
          <p:cNvSpPr txBox="1"/>
          <p:nvPr>
            <p:ph type="title"/>
          </p:nvPr>
        </p:nvSpPr>
        <p:spPr>
          <a:xfrm>
            <a:off x="1303800" y="1473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Layout Auto</a:t>
            </a:r>
            <a:endParaRPr/>
          </a:p>
        </p:txBody>
      </p:sp>
      <p:pic>
        <p:nvPicPr>
          <p:cNvPr id="412" name="Google Shape;412;p49"/>
          <p:cNvPicPr preferRelativeResize="0"/>
          <p:nvPr/>
        </p:nvPicPr>
        <p:blipFill>
          <a:blip r:embed="rId3">
            <a:alphaModFix/>
          </a:blip>
          <a:stretch>
            <a:fillRect/>
          </a:stretch>
        </p:blipFill>
        <p:spPr>
          <a:xfrm>
            <a:off x="2165475" y="1146650"/>
            <a:ext cx="4932348" cy="36920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0"/>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tr"/>
              <a:t>Design Principles for Visualization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1"/>
          <p:cNvSpPr txBox="1"/>
          <p:nvPr>
            <p:ph type="title"/>
          </p:nvPr>
        </p:nvSpPr>
        <p:spPr>
          <a:xfrm>
            <a:off x="1303800" y="1473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Effective Design for Visualization</a:t>
            </a:r>
            <a:endParaRPr/>
          </a:p>
        </p:txBody>
      </p:sp>
      <p:sp>
        <p:nvSpPr>
          <p:cNvPr id="423" name="Google Shape;423;p51"/>
          <p:cNvSpPr txBox="1"/>
          <p:nvPr>
            <p:ph idx="1" type="body"/>
          </p:nvPr>
        </p:nvSpPr>
        <p:spPr>
          <a:xfrm>
            <a:off x="278875" y="1300950"/>
            <a:ext cx="8637000" cy="1872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i="1" lang="tr" sz="2300"/>
              <a:t>“Graphical excellence is that which gives to the viewer the </a:t>
            </a:r>
            <a:r>
              <a:rPr b="1" i="1" lang="tr" sz="2300"/>
              <a:t>greatest number </a:t>
            </a:r>
            <a:r>
              <a:rPr i="1" lang="tr" sz="2300"/>
              <a:t>of ideas in the </a:t>
            </a:r>
            <a:r>
              <a:rPr b="1" i="1" lang="tr" sz="2300"/>
              <a:t>shortest time</a:t>
            </a:r>
            <a:r>
              <a:rPr i="1" lang="tr" sz="2300"/>
              <a:t> with the least ink in the </a:t>
            </a:r>
            <a:r>
              <a:rPr b="1" i="1" lang="tr" sz="2300"/>
              <a:t>smallest space.</a:t>
            </a:r>
            <a:r>
              <a:rPr i="1" lang="tr" sz="2300"/>
              <a:t>”</a:t>
            </a:r>
            <a:endParaRPr i="1" sz="2300"/>
          </a:p>
          <a:p>
            <a:pPr indent="0" lvl="0" marL="0" rtl="0" algn="l">
              <a:spcBef>
                <a:spcPts val="1200"/>
              </a:spcBef>
              <a:spcAft>
                <a:spcPts val="1200"/>
              </a:spcAft>
              <a:buNone/>
            </a:pPr>
            <a:r>
              <a:rPr lang="tr" sz="2300"/>
              <a:t>Edward Tufte - The Visual Display of Quantitative Information</a:t>
            </a:r>
            <a:endParaRPr/>
          </a:p>
        </p:txBody>
      </p:sp>
      <p:sp>
        <p:nvSpPr>
          <p:cNvPr id="424" name="Google Shape;424;p51"/>
          <p:cNvSpPr txBox="1"/>
          <p:nvPr>
            <p:ph idx="1" type="body"/>
          </p:nvPr>
        </p:nvSpPr>
        <p:spPr>
          <a:xfrm>
            <a:off x="341050" y="3357050"/>
            <a:ext cx="8574900" cy="999300"/>
          </a:xfrm>
          <a:prstGeom prst="rect">
            <a:avLst/>
          </a:prstGeom>
          <a:solidFill>
            <a:srgbClr val="E69138"/>
          </a:solidFill>
        </p:spPr>
        <p:txBody>
          <a:bodyPr anchorCtr="0" anchor="t" bIns="91425" lIns="91425" spcFirstLastPara="1" rIns="91425" wrap="square" tIns="91425">
            <a:normAutofit/>
          </a:bodyPr>
          <a:lstStyle/>
          <a:p>
            <a:pPr indent="0" lvl="0" marL="0" rtl="0" algn="l">
              <a:spcBef>
                <a:spcPts val="0"/>
              </a:spcBef>
              <a:spcAft>
                <a:spcPts val="1200"/>
              </a:spcAft>
              <a:buNone/>
            </a:pPr>
            <a:r>
              <a:rPr i="1" lang="tr" sz="2300">
                <a:solidFill>
                  <a:srgbClr val="FFFFFF"/>
                </a:solidFill>
              </a:rPr>
              <a:t>However, ideas shout be about data not about your skills or intelligence or about “newfangled” tool.</a:t>
            </a:r>
            <a:endParaRPr>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2"/>
          <p:cNvSpPr txBox="1"/>
          <p:nvPr>
            <p:ph type="title"/>
          </p:nvPr>
        </p:nvSpPr>
        <p:spPr>
          <a:xfrm>
            <a:off x="1303800" y="147350"/>
            <a:ext cx="7031400" cy="74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An Example 1</a:t>
            </a:r>
            <a:endParaRPr/>
          </a:p>
        </p:txBody>
      </p:sp>
      <p:pic>
        <p:nvPicPr>
          <p:cNvPr id="430" name="Google Shape;430;p52"/>
          <p:cNvPicPr preferRelativeResize="0"/>
          <p:nvPr/>
        </p:nvPicPr>
        <p:blipFill>
          <a:blip r:embed="rId3">
            <a:alphaModFix/>
          </a:blip>
          <a:stretch>
            <a:fillRect/>
          </a:stretch>
        </p:blipFill>
        <p:spPr>
          <a:xfrm>
            <a:off x="428825" y="1064475"/>
            <a:ext cx="3994506" cy="3692050"/>
          </a:xfrm>
          <a:prstGeom prst="rect">
            <a:avLst/>
          </a:prstGeom>
          <a:noFill/>
          <a:ln>
            <a:noFill/>
          </a:ln>
        </p:spPr>
      </p:pic>
      <p:sp>
        <p:nvSpPr>
          <p:cNvPr id="431" name="Google Shape;431;p52"/>
          <p:cNvSpPr txBox="1"/>
          <p:nvPr/>
        </p:nvSpPr>
        <p:spPr>
          <a:xfrm>
            <a:off x="5101625" y="2353950"/>
            <a:ext cx="3610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2100">
                <a:latin typeface="Nunito"/>
                <a:ea typeface="Nunito"/>
                <a:cs typeface="Nunito"/>
                <a:sym typeface="Nunito"/>
              </a:rPr>
              <a:t>https://rpubs.com/suatatan/tiata-2017</a:t>
            </a:r>
            <a:endParaRPr sz="2100">
              <a:latin typeface="Nunito"/>
              <a:ea typeface="Nunito"/>
              <a:cs typeface="Nunito"/>
              <a:sym typeface="Nuni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3"/>
          <p:cNvSpPr txBox="1"/>
          <p:nvPr>
            <p:ph type="title"/>
          </p:nvPr>
        </p:nvSpPr>
        <p:spPr>
          <a:xfrm>
            <a:off x="1303800" y="1473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An Example 2</a:t>
            </a:r>
            <a:endParaRPr/>
          </a:p>
        </p:txBody>
      </p:sp>
      <p:pic>
        <p:nvPicPr>
          <p:cNvPr id="437" name="Google Shape;437;p53"/>
          <p:cNvPicPr preferRelativeResize="0"/>
          <p:nvPr/>
        </p:nvPicPr>
        <p:blipFill>
          <a:blip r:embed="rId3">
            <a:alphaModFix/>
          </a:blip>
          <a:stretch>
            <a:fillRect/>
          </a:stretch>
        </p:blipFill>
        <p:spPr>
          <a:xfrm>
            <a:off x="152400" y="1299050"/>
            <a:ext cx="3686175" cy="3219450"/>
          </a:xfrm>
          <a:prstGeom prst="rect">
            <a:avLst/>
          </a:prstGeom>
          <a:noFill/>
          <a:ln>
            <a:noFill/>
          </a:ln>
        </p:spPr>
      </p:pic>
      <p:sp>
        <p:nvSpPr>
          <p:cNvPr id="438" name="Google Shape;438;p53"/>
          <p:cNvSpPr txBox="1"/>
          <p:nvPr/>
        </p:nvSpPr>
        <p:spPr>
          <a:xfrm>
            <a:off x="5101625" y="2353950"/>
            <a:ext cx="3610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2100">
                <a:latin typeface="Nunito"/>
                <a:ea typeface="Nunito"/>
                <a:cs typeface="Nunito"/>
                <a:sym typeface="Nunito"/>
              </a:rPr>
              <a:t>https://rpubs.com/suatatan/tiata-2017</a:t>
            </a:r>
            <a:endParaRPr sz="2100">
              <a:latin typeface="Nunito"/>
              <a:ea typeface="Nunito"/>
              <a:cs typeface="Nunito"/>
              <a:sym typeface="Nuni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4"/>
          <p:cNvSpPr txBox="1"/>
          <p:nvPr>
            <p:ph type="title"/>
          </p:nvPr>
        </p:nvSpPr>
        <p:spPr>
          <a:xfrm>
            <a:off x="1303800" y="1473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Direct Plot and Poor Design</a:t>
            </a:r>
            <a:endParaRPr/>
          </a:p>
        </p:txBody>
      </p:sp>
      <p:pic>
        <p:nvPicPr>
          <p:cNvPr id="444" name="Google Shape;444;p54"/>
          <p:cNvPicPr preferRelativeResize="0"/>
          <p:nvPr/>
        </p:nvPicPr>
        <p:blipFill>
          <a:blip r:embed="rId3">
            <a:alphaModFix/>
          </a:blip>
          <a:stretch>
            <a:fillRect/>
          </a:stretch>
        </p:blipFill>
        <p:spPr>
          <a:xfrm>
            <a:off x="361825" y="1146650"/>
            <a:ext cx="4518528" cy="3692051"/>
          </a:xfrm>
          <a:prstGeom prst="rect">
            <a:avLst/>
          </a:prstGeom>
          <a:noFill/>
          <a:ln>
            <a:noFill/>
          </a:ln>
        </p:spPr>
      </p:pic>
      <p:sp>
        <p:nvSpPr>
          <p:cNvPr id="445" name="Google Shape;445;p54"/>
          <p:cNvSpPr txBox="1"/>
          <p:nvPr/>
        </p:nvSpPr>
        <p:spPr>
          <a:xfrm>
            <a:off x="5227300" y="1146650"/>
            <a:ext cx="35769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2000">
                <a:latin typeface="Nunito"/>
                <a:ea typeface="Nunito"/>
                <a:cs typeface="Nunito"/>
                <a:sym typeface="Nunito"/>
              </a:rPr>
              <a:t>Focus on:</a:t>
            </a:r>
            <a:endParaRPr sz="2000">
              <a:latin typeface="Nunito"/>
              <a:ea typeface="Nunito"/>
              <a:cs typeface="Nunito"/>
              <a:sym typeface="Nunito"/>
            </a:endParaRPr>
          </a:p>
          <a:p>
            <a:pPr indent="-355600" lvl="0" marL="457200" rtl="0" algn="l">
              <a:spcBef>
                <a:spcPts val="0"/>
              </a:spcBef>
              <a:spcAft>
                <a:spcPts val="0"/>
              </a:spcAft>
              <a:buSzPts val="2000"/>
              <a:buFont typeface="Nunito"/>
              <a:buChar char="-"/>
            </a:pPr>
            <a:r>
              <a:rPr b="1" lang="tr" sz="2000">
                <a:latin typeface="Nunito"/>
                <a:ea typeface="Nunito"/>
                <a:cs typeface="Nunito"/>
                <a:sym typeface="Nunito"/>
              </a:rPr>
              <a:t>Tangled nodes</a:t>
            </a:r>
            <a:endParaRPr b="1" sz="2000">
              <a:latin typeface="Nunito"/>
              <a:ea typeface="Nunito"/>
              <a:cs typeface="Nunito"/>
              <a:sym typeface="Nunito"/>
            </a:endParaRPr>
          </a:p>
          <a:p>
            <a:pPr indent="-355600" lvl="1" marL="914400" rtl="0" algn="l">
              <a:spcBef>
                <a:spcPts val="0"/>
              </a:spcBef>
              <a:spcAft>
                <a:spcPts val="0"/>
              </a:spcAft>
              <a:buSzPts val="2000"/>
              <a:buFont typeface="Nunito"/>
              <a:buChar char="-"/>
            </a:pPr>
            <a:r>
              <a:rPr lang="tr" sz="2000">
                <a:latin typeface="Nunito"/>
                <a:ea typeface="Nunito"/>
                <a:cs typeface="Nunito"/>
                <a:sym typeface="Nunito"/>
              </a:rPr>
              <a:t>Wrong size</a:t>
            </a:r>
            <a:endParaRPr sz="2000">
              <a:latin typeface="Nunito"/>
              <a:ea typeface="Nunito"/>
              <a:cs typeface="Nunito"/>
              <a:sym typeface="Nunito"/>
            </a:endParaRPr>
          </a:p>
          <a:p>
            <a:pPr indent="-355600" lvl="1" marL="914400" rtl="0" algn="l">
              <a:spcBef>
                <a:spcPts val="0"/>
              </a:spcBef>
              <a:spcAft>
                <a:spcPts val="0"/>
              </a:spcAft>
              <a:buSzPts val="2000"/>
              <a:buFont typeface="Nunito"/>
              <a:buChar char="-"/>
            </a:pPr>
            <a:r>
              <a:rPr lang="tr" sz="2000">
                <a:latin typeface="Nunito"/>
                <a:ea typeface="Nunito"/>
                <a:cs typeface="Nunito"/>
                <a:sym typeface="Nunito"/>
              </a:rPr>
              <a:t>Wrong color</a:t>
            </a:r>
            <a:endParaRPr sz="2000">
              <a:latin typeface="Nunito"/>
              <a:ea typeface="Nunito"/>
              <a:cs typeface="Nunito"/>
              <a:sym typeface="Nunito"/>
            </a:endParaRPr>
          </a:p>
          <a:p>
            <a:pPr indent="-355600" lvl="0" marL="457200" rtl="0" algn="l">
              <a:spcBef>
                <a:spcPts val="0"/>
              </a:spcBef>
              <a:spcAft>
                <a:spcPts val="0"/>
              </a:spcAft>
              <a:buSzPts val="2000"/>
              <a:buFont typeface="Nunito"/>
              <a:buChar char="-"/>
            </a:pPr>
            <a:r>
              <a:rPr b="1" lang="tr" sz="2000">
                <a:latin typeface="Nunito"/>
                <a:ea typeface="Nunito"/>
                <a:cs typeface="Nunito"/>
                <a:sym typeface="Nunito"/>
              </a:rPr>
              <a:t>Unreadable labels</a:t>
            </a:r>
            <a:endParaRPr b="1" sz="2000">
              <a:latin typeface="Nunito"/>
              <a:ea typeface="Nunito"/>
              <a:cs typeface="Nunito"/>
              <a:sym typeface="Nunito"/>
            </a:endParaRPr>
          </a:p>
          <a:p>
            <a:pPr indent="-355600" lvl="1" marL="914400" rtl="0" algn="l">
              <a:spcBef>
                <a:spcPts val="0"/>
              </a:spcBef>
              <a:spcAft>
                <a:spcPts val="0"/>
              </a:spcAft>
              <a:buSzPts val="2000"/>
              <a:buFont typeface="Nunito"/>
              <a:buChar char="-"/>
            </a:pPr>
            <a:r>
              <a:rPr lang="tr" sz="2000">
                <a:latin typeface="Nunito"/>
                <a:ea typeface="Nunito"/>
                <a:cs typeface="Nunito"/>
                <a:sym typeface="Nunito"/>
              </a:rPr>
              <a:t>Wrong position</a:t>
            </a:r>
            <a:endParaRPr sz="2000">
              <a:latin typeface="Nunito"/>
              <a:ea typeface="Nunito"/>
              <a:cs typeface="Nunito"/>
              <a:sym typeface="Nunito"/>
            </a:endParaRPr>
          </a:p>
          <a:p>
            <a:pPr indent="-355600" lvl="1" marL="914400" rtl="0" algn="l">
              <a:spcBef>
                <a:spcPts val="0"/>
              </a:spcBef>
              <a:spcAft>
                <a:spcPts val="0"/>
              </a:spcAft>
              <a:buSzPts val="2000"/>
              <a:buFont typeface="Nunito"/>
              <a:buChar char="-"/>
            </a:pPr>
            <a:r>
              <a:rPr lang="tr" sz="2000">
                <a:latin typeface="Nunito"/>
                <a:ea typeface="Nunito"/>
                <a:cs typeface="Nunito"/>
                <a:sym typeface="Nunito"/>
              </a:rPr>
              <a:t>Wrong color</a:t>
            </a:r>
            <a:endParaRPr sz="2000">
              <a:latin typeface="Nunito"/>
              <a:ea typeface="Nunito"/>
              <a:cs typeface="Nunito"/>
              <a:sym typeface="Nunito"/>
            </a:endParaRPr>
          </a:p>
          <a:p>
            <a:pPr indent="-355600" lvl="1" marL="914400" rtl="0" algn="l">
              <a:spcBef>
                <a:spcPts val="0"/>
              </a:spcBef>
              <a:spcAft>
                <a:spcPts val="0"/>
              </a:spcAft>
              <a:buSzPts val="2000"/>
              <a:buFont typeface="Nunito"/>
              <a:buChar char="-"/>
            </a:pPr>
            <a:r>
              <a:rPr lang="tr" sz="2000">
                <a:latin typeface="Nunito"/>
                <a:ea typeface="Nunito"/>
                <a:cs typeface="Nunito"/>
                <a:sym typeface="Nunito"/>
              </a:rPr>
              <a:t>Wrong size</a:t>
            </a:r>
            <a:endParaRPr sz="2000">
              <a:latin typeface="Nunito"/>
              <a:ea typeface="Nunito"/>
              <a:cs typeface="Nunito"/>
              <a:sym typeface="Nunito"/>
            </a:endParaRPr>
          </a:p>
          <a:p>
            <a:pPr indent="-355600" lvl="0" marL="457200" rtl="0" algn="l">
              <a:spcBef>
                <a:spcPts val="0"/>
              </a:spcBef>
              <a:spcAft>
                <a:spcPts val="0"/>
              </a:spcAft>
              <a:buSzPts val="2000"/>
              <a:buFont typeface="Nunito"/>
              <a:buChar char="-"/>
            </a:pPr>
            <a:r>
              <a:rPr b="1" lang="tr" sz="2000">
                <a:latin typeface="Nunito"/>
                <a:ea typeface="Nunito"/>
                <a:cs typeface="Nunito"/>
                <a:sym typeface="Nunito"/>
              </a:rPr>
              <a:t>Indiscernible arrows</a:t>
            </a:r>
            <a:endParaRPr b="1" sz="2000">
              <a:latin typeface="Nunito"/>
              <a:ea typeface="Nunito"/>
              <a:cs typeface="Nunito"/>
              <a:sym typeface="Nunito"/>
            </a:endParaRPr>
          </a:p>
          <a:p>
            <a:pPr indent="-355600" lvl="1" marL="914400" rtl="0" algn="l">
              <a:spcBef>
                <a:spcPts val="0"/>
              </a:spcBef>
              <a:spcAft>
                <a:spcPts val="0"/>
              </a:spcAft>
              <a:buSzPts val="2000"/>
              <a:buFont typeface="Nunito"/>
              <a:buChar char="-"/>
            </a:pPr>
            <a:r>
              <a:rPr lang="tr" sz="2000">
                <a:latin typeface="Nunito"/>
                <a:ea typeface="Nunito"/>
                <a:cs typeface="Nunito"/>
                <a:sym typeface="Nunito"/>
              </a:rPr>
              <a:t>Wrong arrow size</a:t>
            </a:r>
            <a:endParaRPr sz="2000">
              <a:latin typeface="Nunito"/>
              <a:ea typeface="Nunito"/>
              <a:cs typeface="Nunito"/>
              <a:sym typeface="Nunito"/>
            </a:endParaRPr>
          </a:p>
          <a:p>
            <a:pPr indent="-355600" lvl="0" marL="457200" rtl="0" algn="l">
              <a:spcBef>
                <a:spcPts val="0"/>
              </a:spcBef>
              <a:spcAft>
                <a:spcPts val="0"/>
              </a:spcAft>
              <a:buSzPts val="2000"/>
              <a:buFont typeface="Nunito"/>
              <a:buChar char="-"/>
            </a:pPr>
            <a:r>
              <a:rPr b="1" lang="tr" sz="2000">
                <a:latin typeface="Nunito"/>
                <a:ea typeface="Nunito"/>
                <a:cs typeface="Nunito"/>
                <a:sym typeface="Nunito"/>
              </a:rPr>
              <a:t>Layout</a:t>
            </a:r>
            <a:endParaRPr b="1" sz="2000">
              <a:latin typeface="Nunito"/>
              <a:ea typeface="Nunito"/>
              <a:cs typeface="Nunito"/>
              <a:sym typeface="Nunito"/>
            </a:endParaRPr>
          </a:p>
          <a:p>
            <a:pPr indent="-355600" lvl="1" marL="914400" rtl="0" algn="l">
              <a:spcBef>
                <a:spcPts val="0"/>
              </a:spcBef>
              <a:spcAft>
                <a:spcPts val="0"/>
              </a:spcAft>
              <a:buSzPts val="2000"/>
              <a:buFont typeface="Nunito"/>
              <a:buChar char="-"/>
            </a:pPr>
            <a:r>
              <a:rPr lang="tr" sz="2000">
                <a:latin typeface="Nunito"/>
                <a:ea typeface="Nunito"/>
                <a:cs typeface="Nunito"/>
                <a:sym typeface="Nunito"/>
              </a:rPr>
              <a:t>Could be better</a:t>
            </a:r>
            <a:endParaRPr sz="2000">
              <a:latin typeface="Nunito"/>
              <a:ea typeface="Nunito"/>
              <a:cs typeface="Nunito"/>
              <a:sym typeface="Nuni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5"/>
          <p:cNvSpPr txBox="1"/>
          <p:nvPr>
            <p:ph type="title"/>
          </p:nvPr>
        </p:nvSpPr>
        <p:spPr>
          <a:xfrm>
            <a:off x="1303800" y="1473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Unsuccessfull</a:t>
            </a:r>
            <a:r>
              <a:rPr lang="tr"/>
              <a:t> Stylized Plot Examples</a:t>
            </a:r>
            <a:endParaRPr/>
          </a:p>
        </p:txBody>
      </p:sp>
      <p:pic>
        <p:nvPicPr>
          <p:cNvPr id="451" name="Google Shape;451;p55"/>
          <p:cNvPicPr preferRelativeResize="0"/>
          <p:nvPr/>
        </p:nvPicPr>
        <p:blipFill>
          <a:blip r:embed="rId3">
            <a:alphaModFix/>
          </a:blip>
          <a:stretch>
            <a:fillRect/>
          </a:stretch>
        </p:blipFill>
        <p:spPr>
          <a:xfrm>
            <a:off x="4997577" y="620525"/>
            <a:ext cx="3869999" cy="4380574"/>
          </a:xfrm>
          <a:prstGeom prst="rect">
            <a:avLst/>
          </a:prstGeom>
          <a:noFill/>
          <a:ln>
            <a:noFill/>
          </a:ln>
        </p:spPr>
      </p:pic>
      <p:pic>
        <p:nvPicPr>
          <p:cNvPr id="452" name="Google Shape;452;p55"/>
          <p:cNvPicPr preferRelativeResize="0"/>
          <p:nvPr/>
        </p:nvPicPr>
        <p:blipFill>
          <a:blip r:embed="rId4">
            <a:alphaModFix/>
          </a:blip>
          <a:stretch>
            <a:fillRect/>
          </a:stretch>
        </p:blipFill>
        <p:spPr>
          <a:xfrm>
            <a:off x="830950" y="1072500"/>
            <a:ext cx="3695700" cy="3476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9"/>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tr"/>
              <a:t>Basic Network Plotting and Layout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6"/>
          <p:cNvSpPr txBox="1"/>
          <p:nvPr>
            <p:ph type="title"/>
          </p:nvPr>
        </p:nvSpPr>
        <p:spPr>
          <a:xfrm>
            <a:off x="1303800" y="1473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Davidson Harel vs. Auto Layout</a:t>
            </a:r>
            <a:endParaRPr/>
          </a:p>
        </p:txBody>
      </p:sp>
      <p:pic>
        <p:nvPicPr>
          <p:cNvPr id="458" name="Google Shape;458;p56"/>
          <p:cNvPicPr preferRelativeResize="0"/>
          <p:nvPr/>
        </p:nvPicPr>
        <p:blipFill>
          <a:blip r:embed="rId3">
            <a:alphaModFix/>
          </a:blip>
          <a:stretch>
            <a:fillRect/>
          </a:stretch>
        </p:blipFill>
        <p:spPr>
          <a:xfrm>
            <a:off x="152400" y="1299050"/>
            <a:ext cx="3790950" cy="3581400"/>
          </a:xfrm>
          <a:prstGeom prst="rect">
            <a:avLst/>
          </a:prstGeom>
          <a:noFill/>
          <a:ln>
            <a:noFill/>
          </a:ln>
        </p:spPr>
      </p:pic>
      <p:pic>
        <p:nvPicPr>
          <p:cNvPr id="459" name="Google Shape;459;p56"/>
          <p:cNvPicPr preferRelativeResize="0"/>
          <p:nvPr/>
        </p:nvPicPr>
        <p:blipFill>
          <a:blip r:embed="rId4">
            <a:alphaModFix/>
          </a:blip>
          <a:stretch>
            <a:fillRect/>
          </a:stretch>
        </p:blipFill>
        <p:spPr>
          <a:xfrm>
            <a:off x="4497850" y="1332388"/>
            <a:ext cx="4029075" cy="35147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7"/>
          <p:cNvSpPr txBox="1"/>
          <p:nvPr>
            <p:ph type="title"/>
          </p:nvPr>
        </p:nvSpPr>
        <p:spPr>
          <a:xfrm>
            <a:off x="1303800" y="1473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A strategy: decompose to see</a:t>
            </a:r>
            <a:endParaRPr/>
          </a:p>
        </p:txBody>
      </p:sp>
      <p:pic>
        <p:nvPicPr>
          <p:cNvPr id="465" name="Google Shape;465;p57"/>
          <p:cNvPicPr preferRelativeResize="0"/>
          <p:nvPr/>
        </p:nvPicPr>
        <p:blipFill>
          <a:blip r:embed="rId3">
            <a:alphaModFix/>
          </a:blip>
          <a:stretch>
            <a:fillRect/>
          </a:stretch>
        </p:blipFill>
        <p:spPr>
          <a:xfrm>
            <a:off x="152400" y="1299050"/>
            <a:ext cx="3876675" cy="3419475"/>
          </a:xfrm>
          <a:prstGeom prst="rect">
            <a:avLst/>
          </a:prstGeom>
          <a:noFill/>
          <a:ln>
            <a:noFill/>
          </a:ln>
        </p:spPr>
      </p:pic>
      <p:sp>
        <p:nvSpPr>
          <p:cNvPr id="466" name="Google Shape;466;p57"/>
          <p:cNvSpPr txBox="1"/>
          <p:nvPr/>
        </p:nvSpPr>
        <p:spPr>
          <a:xfrm>
            <a:off x="4423075" y="1063875"/>
            <a:ext cx="38766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2200">
                <a:latin typeface="Nunito"/>
                <a:ea typeface="Nunito"/>
                <a:cs typeface="Nunito"/>
                <a:sym typeface="Nunito"/>
              </a:rPr>
              <a:t>For networks includes several submodules we can decompose by decomposing</a:t>
            </a:r>
            <a:endParaRPr sz="2200">
              <a:latin typeface="Nunito"/>
              <a:ea typeface="Nunito"/>
              <a:cs typeface="Nunito"/>
              <a:sym typeface="Nunito"/>
            </a:endParaRPr>
          </a:p>
          <a:p>
            <a:pPr indent="0" lvl="0" marL="0" rtl="0" algn="l">
              <a:spcBef>
                <a:spcPts val="0"/>
              </a:spcBef>
              <a:spcAft>
                <a:spcPts val="0"/>
              </a:spcAft>
              <a:buNone/>
            </a:pPr>
            <a:r>
              <a:t/>
            </a:r>
            <a:endParaRPr sz="2200">
              <a:latin typeface="Nunito"/>
              <a:ea typeface="Nunito"/>
              <a:cs typeface="Nunito"/>
              <a:sym typeface="Nunito"/>
            </a:endParaRPr>
          </a:p>
          <a:p>
            <a:pPr indent="0" lvl="0" marL="0" rtl="0" algn="l">
              <a:spcBef>
                <a:spcPts val="0"/>
              </a:spcBef>
              <a:spcAft>
                <a:spcPts val="0"/>
              </a:spcAft>
              <a:buNone/>
            </a:pPr>
            <a:r>
              <a:rPr lang="tr" sz="2200">
                <a:latin typeface="Nunito"/>
                <a:ea typeface="Nunito"/>
                <a:cs typeface="Nunito"/>
                <a:sym typeface="Nunito"/>
              </a:rPr>
              <a:t>But we can’t because everything are connected</a:t>
            </a:r>
            <a:endParaRPr sz="2200">
              <a:latin typeface="Nunito"/>
              <a:ea typeface="Nunito"/>
              <a:cs typeface="Nunito"/>
              <a:sym typeface="Nunito"/>
            </a:endParaRPr>
          </a:p>
          <a:p>
            <a:pPr indent="0" lvl="0" marL="0" rtl="0" algn="l">
              <a:spcBef>
                <a:spcPts val="0"/>
              </a:spcBef>
              <a:spcAft>
                <a:spcPts val="0"/>
              </a:spcAft>
              <a:buNone/>
            </a:pPr>
            <a:r>
              <a:t/>
            </a:r>
            <a:endParaRPr sz="2200">
              <a:latin typeface="Nunito"/>
              <a:ea typeface="Nunito"/>
              <a:cs typeface="Nunito"/>
              <a:sym typeface="Nunito"/>
            </a:endParaRPr>
          </a:p>
          <a:p>
            <a:pPr indent="0" lvl="0" marL="0" rtl="0" algn="l">
              <a:spcBef>
                <a:spcPts val="0"/>
              </a:spcBef>
              <a:spcAft>
                <a:spcPts val="0"/>
              </a:spcAft>
              <a:buNone/>
            </a:pPr>
            <a:r>
              <a:t/>
            </a:r>
            <a:endParaRPr sz="2200">
              <a:latin typeface="Nunito"/>
              <a:ea typeface="Nunito"/>
              <a:cs typeface="Nunito"/>
              <a:sym typeface="Nuni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58"/>
          <p:cNvSpPr txBox="1"/>
          <p:nvPr>
            <p:ph type="title"/>
          </p:nvPr>
        </p:nvSpPr>
        <p:spPr>
          <a:xfrm>
            <a:off x="1303800" y="147350"/>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Dethrone the king and behold the courtiers</a:t>
            </a:r>
            <a:endParaRPr/>
          </a:p>
        </p:txBody>
      </p:sp>
      <p:pic>
        <p:nvPicPr>
          <p:cNvPr id="472" name="Google Shape;472;p58"/>
          <p:cNvPicPr preferRelativeResize="0"/>
          <p:nvPr/>
        </p:nvPicPr>
        <p:blipFill>
          <a:blip r:embed="rId3">
            <a:alphaModFix/>
          </a:blip>
          <a:stretch>
            <a:fillRect/>
          </a:stretch>
        </p:blipFill>
        <p:spPr>
          <a:xfrm>
            <a:off x="1433050" y="1097200"/>
            <a:ext cx="4924425" cy="3371850"/>
          </a:xfrm>
          <a:prstGeom prst="rect">
            <a:avLst/>
          </a:prstGeom>
          <a:noFill/>
          <a:ln>
            <a:noFill/>
          </a:ln>
        </p:spPr>
      </p:pic>
      <p:sp>
        <p:nvSpPr>
          <p:cNvPr id="473" name="Google Shape;473;p58"/>
          <p:cNvSpPr/>
          <p:nvPr/>
        </p:nvSpPr>
        <p:spPr>
          <a:xfrm>
            <a:off x="6542475" y="3083325"/>
            <a:ext cx="118200" cy="12666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58"/>
          <p:cNvSpPr txBox="1"/>
          <p:nvPr/>
        </p:nvSpPr>
        <p:spPr>
          <a:xfrm>
            <a:off x="6800000" y="3452200"/>
            <a:ext cx="1851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latin typeface="Nunito"/>
                <a:ea typeface="Nunito"/>
                <a:cs typeface="Nunito"/>
                <a:sym typeface="Nunito"/>
              </a:rPr>
              <a:t>Delete the node that has the most connection</a:t>
            </a:r>
            <a:endParaRPr>
              <a:latin typeface="Nunito"/>
              <a:ea typeface="Nunito"/>
              <a:cs typeface="Nunito"/>
              <a:sym typeface="Nunito"/>
            </a:endParaRPr>
          </a:p>
        </p:txBody>
      </p:sp>
      <p:sp>
        <p:nvSpPr>
          <p:cNvPr id="475" name="Google Shape;475;p58"/>
          <p:cNvSpPr/>
          <p:nvPr/>
        </p:nvSpPr>
        <p:spPr>
          <a:xfrm>
            <a:off x="6584225" y="1169300"/>
            <a:ext cx="118200" cy="12666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58"/>
          <p:cNvSpPr txBox="1"/>
          <p:nvPr/>
        </p:nvSpPr>
        <p:spPr>
          <a:xfrm>
            <a:off x="7015750" y="1614750"/>
            <a:ext cx="1482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latin typeface="Nunito"/>
                <a:ea typeface="Nunito"/>
                <a:cs typeface="Nunito"/>
                <a:sym typeface="Nunito"/>
              </a:rPr>
              <a:t>Find the node that has the most connection</a:t>
            </a:r>
            <a:endParaRPr>
              <a:latin typeface="Nunito"/>
              <a:ea typeface="Nunito"/>
              <a:cs typeface="Nunito"/>
              <a:sym typeface="Nuni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9"/>
          <p:cNvSpPr txBox="1"/>
          <p:nvPr>
            <p:ph type="title"/>
          </p:nvPr>
        </p:nvSpPr>
        <p:spPr>
          <a:xfrm>
            <a:off x="1303800" y="1473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Effect of </a:t>
            </a:r>
            <a:r>
              <a:rPr lang="tr"/>
              <a:t>dethroning</a:t>
            </a:r>
            <a:r>
              <a:rPr lang="tr"/>
              <a:t> the king</a:t>
            </a:r>
            <a:endParaRPr/>
          </a:p>
        </p:txBody>
      </p:sp>
      <p:pic>
        <p:nvPicPr>
          <p:cNvPr id="482" name="Google Shape;482;p59"/>
          <p:cNvPicPr preferRelativeResize="0"/>
          <p:nvPr/>
        </p:nvPicPr>
        <p:blipFill>
          <a:blip r:embed="rId3">
            <a:alphaModFix/>
          </a:blip>
          <a:stretch>
            <a:fillRect/>
          </a:stretch>
        </p:blipFill>
        <p:spPr>
          <a:xfrm>
            <a:off x="5135825" y="1215525"/>
            <a:ext cx="3841981" cy="3692050"/>
          </a:xfrm>
          <a:prstGeom prst="rect">
            <a:avLst/>
          </a:prstGeom>
          <a:noFill/>
          <a:ln>
            <a:noFill/>
          </a:ln>
        </p:spPr>
      </p:pic>
      <p:pic>
        <p:nvPicPr>
          <p:cNvPr id="483" name="Google Shape;483;p59"/>
          <p:cNvPicPr preferRelativeResize="0"/>
          <p:nvPr/>
        </p:nvPicPr>
        <p:blipFill>
          <a:blip r:embed="rId4">
            <a:alphaModFix/>
          </a:blip>
          <a:stretch>
            <a:fillRect/>
          </a:stretch>
        </p:blipFill>
        <p:spPr>
          <a:xfrm>
            <a:off x="152400" y="1299050"/>
            <a:ext cx="3841602" cy="3692050"/>
          </a:xfrm>
          <a:prstGeom prst="rect">
            <a:avLst/>
          </a:prstGeom>
          <a:noFill/>
          <a:ln>
            <a:noFill/>
          </a:ln>
        </p:spPr>
      </p:pic>
      <p:sp>
        <p:nvSpPr>
          <p:cNvPr id="484" name="Google Shape;484;p59"/>
          <p:cNvSpPr/>
          <p:nvPr/>
        </p:nvSpPr>
        <p:spPr>
          <a:xfrm>
            <a:off x="3946375" y="2839725"/>
            <a:ext cx="967500" cy="327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5" name="Google Shape;485;p59"/>
          <p:cNvCxnSpPr/>
          <p:nvPr/>
        </p:nvCxnSpPr>
        <p:spPr>
          <a:xfrm flipH="1">
            <a:off x="2026325" y="1669975"/>
            <a:ext cx="1877700" cy="1217100"/>
          </a:xfrm>
          <a:prstGeom prst="straightConnector1">
            <a:avLst/>
          </a:prstGeom>
          <a:noFill/>
          <a:ln cap="flat" cmpd="sng" w="9525">
            <a:solidFill>
              <a:srgbClr val="0000FF"/>
            </a:solidFill>
            <a:prstDash val="solid"/>
            <a:round/>
            <a:headEnd len="med" w="med" type="none"/>
            <a:tailEnd len="med" w="med" type="triangle"/>
          </a:ln>
        </p:spPr>
      </p:cxnSp>
      <p:sp>
        <p:nvSpPr>
          <p:cNvPr id="486" name="Google Shape;486;p59"/>
          <p:cNvSpPr txBox="1"/>
          <p:nvPr/>
        </p:nvSpPr>
        <p:spPr>
          <a:xfrm>
            <a:off x="2946575" y="1194950"/>
            <a:ext cx="155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latin typeface="Nunito"/>
                <a:ea typeface="Nunito"/>
                <a:cs typeface="Nunito"/>
                <a:sym typeface="Nunito"/>
              </a:rPr>
              <a:t>King</a:t>
            </a:r>
            <a:endParaRPr>
              <a:latin typeface="Nunito"/>
              <a:ea typeface="Nunito"/>
              <a:cs typeface="Nunito"/>
              <a:sym typeface="Nunito"/>
            </a:endParaRPr>
          </a:p>
        </p:txBody>
      </p:sp>
      <p:sp>
        <p:nvSpPr>
          <p:cNvPr id="487" name="Google Shape;487;p59"/>
          <p:cNvSpPr/>
          <p:nvPr/>
        </p:nvSpPr>
        <p:spPr>
          <a:xfrm>
            <a:off x="6130625" y="1396088"/>
            <a:ext cx="2664300" cy="2229275"/>
          </a:xfrm>
          <a:custGeom>
            <a:rect b="b" l="l" r="r" t="t"/>
            <a:pathLst>
              <a:path extrusionOk="0" h="89171" w="106572">
                <a:moveTo>
                  <a:pt x="297" y="11548"/>
                </a:moveTo>
                <a:cubicBezTo>
                  <a:pt x="3426" y="5294"/>
                  <a:pt x="12187" y="3621"/>
                  <a:pt x="19001" y="2048"/>
                </a:cubicBezTo>
                <a:cubicBezTo>
                  <a:pt x="42926" y="-3476"/>
                  <a:pt x="73188" y="2202"/>
                  <a:pt x="90550" y="19564"/>
                </a:cubicBezTo>
                <a:cubicBezTo>
                  <a:pt x="101990" y="31004"/>
                  <a:pt x="105988" y="49402"/>
                  <a:pt x="105988" y="65581"/>
                </a:cubicBezTo>
                <a:cubicBezTo>
                  <a:pt x="105988" y="72664"/>
                  <a:pt x="108324" y="81652"/>
                  <a:pt x="103316" y="86660"/>
                </a:cubicBezTo>
                <a:cubicBezTo>
                  <a:pt x="92970" y="97006"/>
                  <a:pt x="77954" y="72062"/>
                  <a:pt x="65315" y="64691"/>
                </a:cubicBezTo>
                <a:cubicBezTo>
                  <a:pt x="48113" y="54659"/>
                  <a:pt x="34562" y="39290"/>
                  <a:pt x="20485" y="25205"/>
                </a:cubicBezTo>
                <a:cubicBezTo>
                  <a:pt x="16874" y="21592"/>
                  <a:pt x="12206" y="18983"/>
                  <a:pt x="7423" y="17189"/>
                </a:cubicBezTo>
                <a:cubicBezTo>
                  <a:pt x="5106" y="16320"/>
                  <a:pt x="897" y="17511"/>
                  <a:pt x="297" y="15111"/>
                </a:cubicBezTo>
                <a:cubicBezTo>
                  <a:pt x="-112" y="13476"/>
                  <a:pt x="1011" y="11412"/>
                  <a:pt x="0" y="10064"/>
                </a:cubicBezTo>
              </a:path>
            </a:pathLst>
          </a:custGeom>
          <a:noFill/>
          <a:ln cap="flat" cmpd="sng" w="9525">
            <a:solidFill>
              <a:schemeClr val="dk2"/>
            </a:solidFill>
            <a:prstDash val="solid"/>
            <a:round/>
            <a:headEnd len="med" w="med" type="none"/>
            <a:tailEnd len="med" w="med" type="none"/>
          </a:ln>
        </p:spPr>
      </p:sp>
      <p:sp>
        <p:nvSpPr>
          <p:cNvPr id="488" name="Google Shape;488;p59"/>
          <p:cNvSpPr txBox="1"/>
          <p:nvPr/>
        </p:nvSpPr>
        <p:spPr>
          <a:xfrm>
            <a:off x="7243950" y="452750"/>
            <a:ext cx="169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latin typeface="Nunito"/>
                <a:ea typeface="Nunito"/>
                <a:cs typeface="Nunito"/>
                <a:sym typeface="Nunito"/>
              </a:rPr>
              <a:t>Loyal servants of the king</a:t>
            </a:r>
            <a:endParaRPr>
              <a:latin typeface="Nunito"/>
              <a:ea typeface="Nunito"/>
              <a:cs typeface="Nunito"/>
              <a:sym typeface="Nunito"/>
            </a:endParaRPr>
          </a:p>
        </p:txBody>
      </p:sp>
      <p:cxnSp>
        <p:nvCxnSpPr>
          <p:cNvPr id="489" name="Google Shape;489;p59"/>
          <p:cNvCxnSpPr/>
          <p:nvPr/>
        </p:nvCxnSpPr>
        <p:spPr>
          <a:xfrm>
            <a:off x="8297875" y="1128150"/>
            <a:ext cx="22200" cy="630900"/>
          </a:xfrm>
          <a:prstGeom prst="straightConnector1">
            <a:avLst/>
          </a:prstGeom>
          <a:noFill/>
          <a:ln cap="flat" cmpd="sng" w="9525">
            <a:solidFill>
              <a:schemeClr val="dk2"/>
            </a:solidFill>
            <a:prstDash val="solid"/>
            <a:round/>
            <a:headEnd len="med" w="med" type="none"/>
            <a:tailEnd len="med" w="med" type="triangle"/>
          </a:ln>
        </p:spPr>
      </p:cxnSp>
      <p:sp>
        <p:nvSpPr>
          <p:cNvPr id="490" name="Google Shape;490;p59"/>
          <p:cNvSpPr/>
          <p:nvPr/>
        </p:nvSpPr>
        <p:spPr>
          <a:xfrm>
            <a:off x="5104371" y="2510401"/>
            <a:ext cx="1335225" cy="1453000"/>
          </a:xfrm>
          <a:custGeom>
            <a:rect b="b" l="l" r="r" t="t"/>
            <a:pathLst>
              <a:path extrusionOk="0" h="58120" w="53409">
                <a:moveTo>
                  <a:pt x="5721" y="58120"/>
                </a:moveTo>
                <a:cubicBezTo>
                  <a:pt x="10015" y="54900"/>
                  <a:pt x="15253" y="52644"/>
                  <a:pt x="20566" y="51885"/>
                </a:cubicBezTo>
                <a:cubicBezTo>
                  <a:pt x="23701" y="51437"/>
                  <a:pt x="27126" y="53061"/>
                  <a:pt x="30066" y="51885"/>
                </a:cubicBezTo>
                <a:cubicBezTo>
                  <a:pt x="33187" y="50637"/>
                  <a:pt x="34975" y="47290"/>
                  <a:pt x="37488" y="45057"/>
                </a:cubicBezTo>
                <a:cubicBezTo>
                  <a:pt x="41277" y="41689"/>
                  <a:pt x="46064" y="39405"/>
                  <a:pt x="49363" y="35556"/>
                </a:cubicBezTo>
                <a:cubicBezTo>
                  <a:pt x="55899" y="27930"/>
                  <a:pt x="54110" y="12001"/>
                  <a:pt x="46394" y="5571"/>
                </a:cubicBezTo>
                <a:cubicBezTo>
                  <a:pt x="42815" y="2589"/>
                  <a:pt x="37200" y="3940"/>
                  <a:pt x="32738" y="2602"/>
                </a:cubicBezTo>
                <a:cubicBezTo>
                  <a:pt x="22919" y="-341"/>
                  <a:pt x="8410" y="-2257"/>
                  <a:pt x="2159" y="5868"/>
                </a:cubicBezTo>
                <a:cubicBezTo>
                  <a:pt x="-2612" y="12069"/>
                  <a:pt x="1946" y="21576"/>
                  <a:pt x="3049" y="29322"/>
                </a:cubicBezTo>
                <a:cubicBezTo>
                  <a:pt x="4411" y="38886"/>
                  <a:pt x="956" y="50082"/>
                  <a:pt x="6315" y="58120"/>
                </a:cubicBezTo>
              </a:path>
            </a:pathLst>
          </a:custGeom>
          <a:noFill/>
          <a:ln cap="flat" cmpd="sng" w="9525">
            <a:solidFill>
              <a:schemeClr val="dk2"/>
            </a:solidFill>
            <a:prstDash val="solid"/>
            <a:round/>
            <a:headEnd len="med" w="med" type="none"/>
            <a:tailEnd len="med" w="med" type="none"/>
          </a:ln>
        </p:spPr>
      </p:sp>
      <p:sp>
        <p:nvSpPr>
          <p:cNvPr id="491" name="Google Shape;491;p59"/>
          <p:cNvSpPr txBox="1"/>
          <p:nvPr/>
        </p:nvSpPr>
        <p:spPr>
          <a:xfrm>
            <a:off x="3859475" y="4059875"/>
            <a:ext cx="1454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latin typeface="Nunito"/>
                <a:ea typeface="Nunito"/>
                <a:cs typeface="Nunito"/>
                <a:sym typeface="Nunito"/>
              </a:rPr>
              <a:t>A community (subgroup)</a:t>
            </a:r>
            <a:endParaRPr>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1000"/>
                                        <p:tgtEl>
                                          <p:spTgt spid="4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
                                        </p:tgtEl>
                                        <p:attrNameLst>
                                          <p:attrName>style.visibility</p:attrName>
                                        </p:attrNameLst>
                                      </p:cBhvr>
                                      <p:to>
                                        <p:strVal val="visible"/>
                                      </p:to>
                                    </p:set>
                                    <p:animEffect filter="fade" transition="in">
                                      <p:cBhvr>
                                        <p:cTn dur="1000"/>
                                        <p:tgtEl>
                                          <p:spTgt spid="4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2"/>
                                        </p:tgtEl>
                                        <p:attrNameLst>
                                          <p:attrName>style.visibility</p:attrName>
                                        </p:attrNameLst>
                                      </p:cBhvr>
                                      <p:to>
                                        <p:strVal val="visible"/>
                                      </p:to>
                                    </p:set>
                                    <p:animEffect filter="fade" transition="in">
                                      <p:cBhvr>
                                        <p:cTn dur="1000"/>
                                        <p:tgtEl>
                                          <p:spTgt spid="4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
                                        </p:tgtEl>
                                        <p:attrNameLst>
                                          <p:attrName>style.visibility</p:attrName>
                                        </p:attrNameLst>
                                      </p:cBhvr>
                                      <p:to>
                                        <p:strVal val="visible"/>
                                      </p:to>
                                    </p:set>
                                    <p:animEffect filter="fade" transition="in">
                                      <p:cBhvr>
                                        <p:cTn dur="1000"/>
                                        <p:tgtEl>
                                          <p:spTgt spid="4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1000"/>
                                        <p:tgtEl>
                                          <p:spTgt spid="4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
                                        </p:tgtEl>
                                        <p:attrNameLst>
                                          <p:attrName>style.visibility</p:attrName>
                                        </p:attrNameLst>
                                      </p:cBhvr>
                                      <p:to>
                                        <p:strVal val="visible"/>
                                      </p:to>
                                    </p:set>
                                    <p:animEffect filter="fade" transition="in">
                                      <p:cBhvr>
                                        <p:cTn dur="1000"/>
                                        <p:tgtEl>
                                          <p:spTgt spid="4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1000"/>
                                        <p:tgtEl>
                                          <p:spTgt spid="4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0"/>
          <p:cNvSpPr txBox="1"/>
          <p:nvPr>
            <p:ph type="title"/>
          </p:nvPr>
        </p:nvSpPr>
        <p:spPr>
          <a:xfrm>
            <a:off x="1303800" y="147350"/>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Get rid of the loyal servants of the deposed king</a:t>
            </a:r>
            <a:endParaRPr/>
          </a:p>
        </p:txBody>
      </p:sp>
      <p:sp>
        <p:nvSpPr>
          <p:cNvPr id="497" name="Google Shape;497;p60"/>
          <p:cNvSpPr txBox="1"/>
          <p:nvPr>
            <p:ph idx="1" type="body"/>
          </p:nvPr>
        </p:nvSpPr>
        <p:spPr>
          <a:xfrm>
            <a:off x="3045925" y="690550"/>
            <a:ext cx="3310200" cy="530100"/>
          </a:xfrm>
          <a:prstGeom prst="rect">
            <a:avLst/>
          </a:prstGeom>
          <a:solidFill>
            <a:srgbClr val="6D9EEB"/>
          </a:solidFill>
        </p:spPr>
        <p:txBody>
          <a:bodyPr anchorCtr="0" anchor="t" bIns="91425" lIns="91425" spcFirstLastPara="1" rIns="91425" wrap="square" tIns="91425">
            <a:noAutofit/>
          </a:bodyPr>
          <a:lstStyle/>
          <a:p>
            <a:pPr indent="0" lvl="0" marL="0" marR="114300" rtl="0" algn="l">
              <a:lnSpc>
                <a:spcPct val="130769"/>
              </a:lnSpc>
              <a:spcBef>
                <a:spcPts val="0"/>
              </a:spcBef>
              <a:spcAft>
                <a:spcPts val="0"/>
              </a:spcAft>
              <a:buSzPts val="935"/>
              <a:buNone/>
            </a:pPr>
            <a:r>
              <a:rPr lang="tr" sz="950">
                <a:solidFill>
                  <a:srgbClr val="FFFFFF"/>
                </a:solidFill>
                <a:latin typeface="Consolas"/>
                <a:ea typeface="Consolas"/>
                <a:cs typeface="Consolas"/>
                <a:sym typeface="Consolas"/>
              </a:rPr>
              <a:t>Isolated = which(degree(g)==0) </a:t>
            </a:r>
            <a:endParaRPr sz="950">
              <a:solidFill>
                <a:srgbClr val="FFFFFF"/>
              </a:solidFill>
              <a:latin typeface="Consolas"/>
              <a:ea typeface="Consolas"/>
              <a:cs typeface="Consolas"/>
              <a:sym typeface="Consolas"/>
            </a:endParaRPr>
          </a:p>
          <a:p>
            <a:pPr indent="0" lvl="0" marL="0" marR="114300" rtl="0" algn="l">
              <a:lnSpc>
                <a:spcPct val="130769"/>
              </a:lnSpc>
              <a:spcBef>
                <a:spcPts val="0"/>
              </a:spcBef>
              <a:spcAft>
                <a:spcPts val="0"/>
              </a:spcAft>
              <a:buSzPts val="935"/>
              <a:buNone/>
            </a:pPr>
            <a:r>
              <a:rPr lang="tr" sz="950">
                <a:solidFill>
                  <a:srgbClr val="FFFFFF"/>
                </a:solidFill>
                <a:latin typeface="Consolas"/>
                <a:ea typeface="Consolas"/>
                <a:cs typeface="Consolas"/>
                <a:sym typeface="Consolas"/>
              </a:rPr>
              <a:t>g_post_king = delete.vertices(g, Isolated)</a:t>
            </a:r>
            <a:endParaRPr sz="1205">
              <a:solidFill>
                <a:srgbClr val="FFFFFF"/>
              </a:solidFill>
            </a:endParaRPr>
          </a:p>
        </p:txBody>
      </p:sp>
      <p:pic>
        <p:nvPicPr>
          <p:cNvPr id="498" name="Google Shape;498;p60"/>
          <p:cNvPicPr preferRelativeResize="0"/>
          <p:nvPr/>
        </p:nvPicPr>
        <p:blipFill>
          <a:blip r:embed="rId3">
            <a:alphaModFix/>
          </a:blip>
          <a:stretch>
            <a:fillRect/>
          </a:stretch>
        </p:blipFill>
        <p:spPr>
          <a:xfrm>
            <a:off x="5141325" y="1220650"/>
            <a:ext cx="3790950" cy="3543300"/>
          </a:xfrm>
          <a:prstGeom prst="rect">
            <a:avLst/>
          </a:prstGeom>
          <a:noFill/>
          <a:ln>
            <a:noFill/>
          </a:ln>
        </p:spPr>
      </p:pic>
      <p:pic>
        <p:nvPicPr>
          <p:cNvPr id="499" name="Google Shape;499;p60"/>
          <p:cNvPicPr preferRelativeResize="0"/>
          <p:nvPr/>
        </p:nvPicPr>
        <p:blipFill>
          <a:blip r:embed="rId4">
            <a:alphaModFix/>
          </a:blip>
          <a:stretch>
            <a:fillRect/>
          </a:stretch>
        </p:blipFill>
        <p:spPr>
          <a:xfrm>
            <a:off x="513200" y="1220650"/>
            <a:ext cx="3841981" cy="3692050"/>
          </a:xfrm>
          <a:prstGeom prst="rect">
            <a:avLst/>
          </a:prstGeom>
          <a:noFill/>
          <a:ln>
            <a:noFill/>
          </a:ln>
        </p:spPr>
      </p:pic>
      <p:sp>
        <p:nvSpPr>
          <p:cNvPr id="500" name="Google Shape;500;p60"/>
          <p:cNvSpPr/>
          <p:nvPr/>
        </p:nvSpPr>
        <p:spPr>
          <a:xfrm>
            <a:off x="1475450" y="1457101"/>
            <a:ext cx="2664300" cy="2229275"/>
          </a:xfrm>
          <a:custGeom>
            <a:rect b="b" l="l" r="r" t="t"/>
            <a:pathLst>
              <a:path extrusionOk="0" h="89171" w="106572">
                <a:moveTo>
                  <a:pt x="297" y="11548"/>
                </a:moveTo>
                <a:cubicBezTo>
                  <a:pt x="3426" y="5294"/>
                  <a:pt x="12187" y="3621"/>
                  <a:pt x="19001" y="2048"/>
                </a:cubicBezTo>
                <a:cubicBezTo>
                  <a:pt x="42926" y="-3476"/>
                  <a:pt x="73188" y="2202"/>
                  <a:pt x="90550" y="19564"/>
                </a:cubicBezTo>
                <a:cubicBezTo>
                  <a:pt x="101990" y="31004"/>
                  <a:pt x="105988" y="49402"/>
                  <a:pt x="105988" y="65581"/>
                </a:cubicBezTo>
                <a:cubicBezTo>
                  <a:pt x="105988" y="72664"/>
                  <a:pt x="108324" y="81652"/>
                  <a:pt x="103316" y="86660"/>
                </a:cubicBezTo>
                <a:cubicBezTo>
                  <a:pt x="92970" y="97006"/>
                  <a:pt x="77954" y="72062"/>
                  <a:pt x="65315" y="64691"/>
                </a:cubicBezTo>
                <a:cubicBezTo>
                  <a:pt x="48113" y="54659"/>
                  <a:pt x="34562" y="39290"/>
                  <a:pt x="20485" y="25205"/>
                </a:cubicBezTo>
                <a:cubicBezTo>
                  <a:pt x="16874" y="21592"/>
                  <a:pt x="12206" y="18983"/>
                  <a:pt x="7423" y="17189"/>
                </a:cubicBezTo>
                <a:cubicBezTo>
                  <a:pt x="5106" y="16320"/>
                  <a:pt x="897" y="17511"/>
                  <a:pt x="297" y="15111"/>
                </a:cubicBezTo>
                <a:cubicBezTo>
                  <a:pt x="-112" y="13476"/>
                  <a:pt x="1011" y="11412"/>
                  <a:pt x="0" y="10064"/>
                </a:cubicBezTo>
              </a:path>
            </a:pathLst>
          </a:custGeom>
          <a:noFill/>
          <a:ln cap="flat" cmpd="sng" w="9525">
            <a:solidFill>
              <a:schemeClr val="dk2"/>
            </a:solidFill>
            <a:prstDash val="solid"/>
            <a:round/>
            <a:headEnd len="med" w="med" type="none"/>
            <a:tailEnd len="med" w="med" type="none"/>
          </a:ln>
        </p:spPr>
      </p:sp>
      <p:sp>
        <p:nvSpPr>
          <p:cNvPr id="501" name="Google Shape;501;p60"/>
          <p:cNvSpPr/>
          <p:nvPr/>
        </p:nvSpPr>
        <p:spPr>
          <a:xfrm>
            <a:off x="4305250" y="2734525"/>
            <a:ext cx="789300" cy="203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1000"/>
                                        <p:tgtEl>
                                          <p:spTgt spid="500"/>
                                        </p:tgtEl>
                                      </p:cBhvr>
                                    </p:animEffect>
                                  </p:childTnLst>
                                </p:cTn>
                              </p:par>
                              <p:par>
                                <p:cTn fill="hold" nodeType="withEffect" presetClass="entr" presetID="10" presetSubtype="0">
                                  <p:stCondLst>
                                    <p:cond delay="0"/>
                                  </p:stCondLst>
                                  <p:childTnLst>
                                    <p:set>
                                      <p:cBhvr>
                                        <p:cTn dur="1" fill="hold">
                                          <p:stCondLst>
                                            <p:cond delay="0"/>
                                          </p:stCondLst>
                                        </p:cTn>
                                        <p:tgtEl>
                                          <p:spTgt spid="499"/>
                                        </p:tgtEl>
                                        <p:attrNameLst>
                                          <p:attrName>style.visibility</p:attrName>
                                        </p:attrNameLst>
                                      </p:cBhvr>
                                      <p:to>
                                        <p:strVal val="visible"/>
                                      </p:to>
                                    </p:set>
                                    <p:animEffect filter="fade" transition="in">
                                      <p:cBhvr>
                                        <p:cTn dur="1000"/>
                                        <p:tgtEl>
                                          <p:spTgt spid="4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1000"/>
                                        <p:tgtEl>
                                          <p:spTgt spid="4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
                                        </p:tgtEl>
                                        <p:attrNameLst>
                                          <p:attrName>style.visibility</p:attrName>
                                        </p:attrNameLst>
                                      </p:cBhvr>
                                      <p:to>
                                        <p:strVal val="visible"/>
                                      </p:to>
                                    </p:set>
                                    <p:animEffect filter="fade" transition="in">
                                      <p:cBhvr>
                                        <p:cTn dur="1000"/>
                                        <p:tgtEl>
                                          <p:spTgt spid="4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
                                        </p:tgtEl>
                                        <p:attrNameLst>
                                          <p:attrName>style.visibility</p:attrName>
                                        </p:attrNameLst>
                                      </p:cBhvr>
                                      <p:to>
                                        <p:strVal val="visible"/>
                                      </p:to>
                                    </p:set>
                                    <p:animEffect filter="fade" transition="in">
                                      <p:cBhvr>
                                        <p:cTn dur="1000"/>
                                        <p:tgtEl>
                                          <p:spTgt spid="5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1"/>
          <p:cNvSpPr txBox="1"/>
          <p:nvPr>
            <p:ph type="title"/>
          </p:nvPr>
        </p:nvSpPr>
        <p:spPr>
          <a:xfrm>
            <a:off x="1303800" y="1473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More information with the variants</a:t>
            </a:r>
            <a:endParaRPr/>
          </a:p>
        </p:txBody>
      </p:sp>
      <p:pic>
        <p:nvPicPr>
          <p:cNvPr id="507" name="Google Shape;507;p61"/>
          <p:cNvPicPr preferRelativeResize="0"/>
          <p:nvPr/>
        </p:nvPicPr>
        <p:blipFill>
          <a:blip r:embed="rId3">
            <a:alphaModFix/>
          </a:blip>
          <a:stretch>
            <a:fillRect/>
          </a:stretch>
        </p:blipFill>
        <p:spPr>
          <a:xfrm>
            <a:off x="5141325" y="1220650"/>
            <a:ext cx="3790950" cy="3543300"/>
          </a:xfrm>
          <a:prstGeom prst="rect">
            <a:avLst/>
          </a:prstGeom>
          <a:noFill/>
          <a:ln>
            <a:noFill/>
          </a:ln>
        </p:spPr>
      </p:pic>
      <p:pic>
        <p:nvPicPr>
          <p:cNvPr id="508" name="Google Shape;508;p61"/>
          <p:cNvPicPr preferRelativeResize="0"/>
          <p:nvPr/>
        </p:nvPicPr>
        <p:blipFill>
          <a:blip r:embed="rId4">
            <a:alphaModFix/>
          </a:blip>
          <a:stretch>
            <a:fillRect/>
          </a:stretch>
        </p:blipFill>
        <p:spPr>
          <a:xfrm>
            <a:off x="542925" y="1299838"/>
            <a:ext cx="4029075" cy="35147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62"/>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tr"/>
              <a:t>Design Elements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3"/>
          <p:cNvSpPr txBox="1"/>
          <p:nvPr>
            <p:ph type="title"/>
          </p:nvPr>
        </p:nvSpPr>
        <p:spPr>
          <a:xfrm>
            <a:off x="1303800" y="1473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Node color</a:t>
            </a:r>
            <a:endParaRPr/>
          </a:p>
        </p:txBody>
      </p:sp>
      <p:pic>
        <p:nvPicPr>
          <p:cNvPr id="519" name="Google Shape;519;p63"/>
          <p:cNvPicPr preferRelativeResize="0"/>
          <p:nvPr/>
        </p:nvPicPr>
        <p:blipFill>
          <a:blip r:embed="rId3">
            <a:alphaModFix/>
          </a:blip>
          <a:stretch>
            <a:fillRect/>
          </a:stretch>
        </p:blipFill>
        <p:spPr>
          <a:xfrm>
            <a:off x="4221625" y="170750"/>
            <a:ext cx="3924300" cy="952500"/>
          </a:xfrm>
          <a:prstGeom prst="rect">
            <a:avLst/>
          </a:prstGeom>
          <a:noFill/>
          <a:ln>
            <a:noFill/>
          </a:ln>
        </p:spPr>
      </p:pic>
      <p:pic>
        <p:nvPicPr>
          <p:cNvPr id="520" name="Google Shape;520;p63"/>
          <p:cNvPicPr preferRelativeResize="0"/>
          <p:nvPr/>
        </p:nvPicPr>
        <p:blipFill>
          <a:blip r:embed="rId4">
            <a:alphaModFix/>
          </a:blip>
          <a:stretch>
            <a:fillRect/>
          </a:stretch>
        </p:blipFill>
        <p:spPr>
          <a:xfrm>
            <a:off x="2488125" y="1217650"/>
            <a:ext cx="3790950" cy="3657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9"/>
                                        </p:tgtEl>
                                        <p:attrNameLst>
                                          <p:attrName>style.visibility</p:attrName>
                                        </p:attrNameLst>
                                      </p:cBhvr>
                                      <p:to>
                                        <p:strVal val="visible"/>
                                      </p:to>
                                    </p:set>
                                    <p:animEffect filter="fade" transition="in">
                                      <p:cBhvr>
                                        <p:cTn dur="1000"/>
                                        <p:tgtEl>
                                          <p:spTgt spid="5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64"/>
          <p:cNvSpPr txBox="1"/>
          <p:nvPr>
            <p:ph type="title"/>
          </p:nvPr>
        </p:nvSpPr>
        <p:spPr>
          <a:xfrm>
            <a:off x="1303800" y="1473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Node Color</a:t>
            </a:r>
            <a:endParaRPr/>
          </a:p>
        </p:txBody>
      </p:sp>
      <p:pic>
        <p:nvPicPr>
          <p:cNvPr id="526" name="Google Shape;526;p64"/>
          <p:cNvPicPr preferRelativeResize="0"/>
          <p:nvPr/>
        </p:nvPicPr>
        <p:blipFill>
          <a:blip r:embed="rId3">
            <a:alphaModFix/>
          </a:blip>
          <a:stretch>
            <a:fillRect/>
          </a:stretch>
        </p:blipFill>
        <p:spPr>
          <a:xfrm>
            <a:off x="152400" y="1299050"/>
            <a:ext cx="4219575" cy="866775"/>
          </a:xfrm>
          <a:prstGeom prst="rect">
            <a:avLst/>
          </a:prstGeom>
          <a:noFill/>
          <a:ln>
            <a:noFill/>
          </a:ln>
        </p:spPr>
      </p:pic>
      <p:pic>
        <p:nvPicPr>
          <p:cNvPr id="527" name="Google Shape;527;p64"/>
          <p:cNvPicPr preferRelativeResize="0"/>
          <p:nvPr/>
        </p:nvPicPr>
        <p:blipFill>
          <a:blip r:embed="rId4">
            <a:alphaModFix/>
          </a:blip>
          <a:stretch>
            <a:fillRect/>
          </a:stretch>
        </p:blipFill>
        <p:spPr>
          <a:xfrm>
            <a:off x="152400" y="2165825"/>
            <a:ext cx="2735125" cy="2655100"/>
          </a:xfrm>
          <a:prstGeom prst="rect">
            <a:avLst/>
          </a:prstGeom>
          <a:noFill/>
          <a:ln>
            <a:noFill/>
          </a:ln>
        </p:spPr>
      </p:pic>
      <p:pic>
        <p:nvPicPr>
          <p:cNvPr id="528" name="Google Shape;528;p64"/>
          <p:cNvPicPr preferRelativeResize="0"/>
          <p:nvPr/>
        </p:nvPicPr>
        <p:blipFill>
          <a:blip r:embed="rId5">
            <a:alphaModFix/>
          </a:blip>
          <a:stretch>
            <a:fillRect/>
          </a:stretch>
        </p:blipFill>
        <p:spPr>
          <a:xfrm>
            <a:off x="3303600" y="2243125"/>
            <a:ext cx="2704915" cy="2577800"/>
          </a:xfrm>
          <a:prstGeom prst="rect">
            <a:avLst/>
          </a:prstGeom>
          <a:noFill/>
          <a:ln>
            <a:noFill/>
          </a:ln>
        </p:spPr>
      </p:pic>
      <p:pic>
        <p:nvPicPr>
          <p:cNvPr id="529" name="Google Shape;529;p64"/>
          <p:cNvPicPr preferRelativeResize="0"/>
          <p:nvPr/>
        </p:nvPicPr>
        <p:blipFill>
          <a:blip r:embed="rId6">
            <a:alphaModFix/>
          </a:blip>
          <a:stretch>
            <a:fillRect/>
          </a:stretch>
        </p:blipFill>
        <p:spPr>
          <a:xfrm>
            <a:off x="6144665" y="2243125"/>
            <a:ext cx="2830684" cy="241304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5"/>
          <p:cNvSpPr txBox="1"/>
          <p:nvPr>
            <p:ph type="title"/>
          </p:nvPr>
        </p:nvSpPr>
        <p:spPr>
          <a:xfrm>
            <a:off x="1303800" y="1473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Opacity</a:t>
            </a:r>
            <a:endParaRPr/>
          </a:p>
        </p:txBody>
      </p:sp>
      <p:pic>
        <p:nvPicPr>
          <p:cNvPr id="535" name="Google Shape;535;p65"/>
          <p:cNvPicPr preferRelativeResize="0"/>
          <p:nvPr/>
        </p:nvPicPr>
        <p:blipFill>
          <a:blip r:embed="rId3">
            <a:alphaModFix/>
          </a:blip>
          <a:stretch>
            <a:fillRect/>
          </a:stretch>
        </p:blipFill>
        <p:spPr>
          <a:xfrm>
            <a:off x="730225" y="1146650"/>
            <a:ext cx="3590925" cy="3438525"/>
          </a:xfrm>
          <a:prstGeom prst="rect">
            <a:avLst/>
          </a:prstGeom>
          <a:noFill/>
          <a:ln>
            <a:noFill/>
          </a:ln>
        </p:spPr>
      </p:pic>
      <p:pic>
        <p:nvPicPr>
          <p:cNvPr id="536" name="Google Shape;536;p65"/>
          <p:cNvPicPr preferRelativeResize="0"/>
          <p:nvPr/>
        </p:nvPicPr>
        <p:blipFill>
          <a:blip r:embed="rId4">
            <a:alphaModFix/>
          </a:blip>
          <a:stretch>
            <a:fillRect/>
          </a:stretch>
        </p:blipFill>
        <p:spPr>
          <a:xfrm>
            <a:off x="5100200" y="1019888"/>
            <a:ext cx="3701445" cy="3692050"/>
          </a:xfrm>
          <a:prstGeom prst="rect">
            <a:avLst/>
          </a:prstGeom>
          <a:noFill/>
          <a:ln>
            <a:noFill/>
          </a:ln>
        </p:spPr>
      </p:pic>
      <p:pic>
        <p:nvPicPr>
          <p:cNvPr id="537" name="Google Shape;537;p65"/>
          <p:cNvPicPr preferRelativeResize="0"/>
          <p:nvPr/>
        </p:nvPicPr>
        <p:blipFill>
          <a:blip r:embed="rId5">
            <a:alphaModFix/>
          </a:blip>
          <a:stretch>
            <a:fillRect/>
          </a:stretch>
        </p:blipFill>
        <p:spPr>
          <a:xfrm>
            <a:off x="3965225" y="203513"/>
            <a:ext cx="3467100" cy="1000125"/>
          </a:xfrm>
          <a:prstGeom prst="rect">
            <a:avLst/>
          </a:prstGeom>
          <a:noFill/>
          <a:ln>
            <a:noFill/>
          </a:ln>
        </p:spPr>
      </p:pic>
      <p:cxnSp>
        <p:nvCxnSpPr>
          <p:cNvPr id="538" name="Google Shape;538;p65"/>
          <p:cNvCxnSpPr/>
          <p:nvPr/>
        </p:nvCxnSpPr>
        <p:spPr>
          <a:xfrm flipH="1" rot="10800000">
            <a:off x="4907475" y="846400"/>
            <a:ext cx="1635900" cy="1334700"/>
          </a:xfrm>
          <a:prstGeom prst="straightConnector1">
            <a:avLst/>
          </a:prstGeom>
          <a:noFill/>
          <a:ln cap="flat" cmpd="sng" w="9525">
            <a:solidFill>
              <a:schemeClr val="dk2"/>
            </a:solidFill>
            <a:prstDash val="solid"/>
            <a:round/>
            <a:headEnd len="med" w="med" type="none"/>
            <a:tailEnd len="med" w="med" type="triangle"/>
          </a:ln>
        </p:spPr>
      </p:cxnSp>
      <p:sp>
        <p:nvSpPr>
          <p:cNvPr id="539" name="Google Shape;539;p65"/>
          <p:cNvSpPr txBox="1"/>
          <p:nvPr/>
        </p:nvSpPr>
        <p:spPr>
          <a:xfrm>
            <a:off x="4134350" y="1342850"/>
            <a:ext cx="1220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latin typeface="Nunito"/>
                <a:ea typeface="Nunito"/>
                <a:cs typeface="Nunito"/>
                <a:sym typeface="Nunito"/>
              </a:rPr>
              <a:t>1: opaque</a:t>
            </a:r>
            <a:endParaRPr>
              <a:latin typeface="Nunito"/>
              <a:ea typeface="Nunito"/>
              <a:cs typeface="Nunito"/>
              <a:sym typeface="Nunito"/>
            </a:endParaRPr>
          </a:p>
          <a:p>
            <a:pPr indent="0" lvl="0" marL="0" rtl="0" algn="l">
              <a:spcBef>
                <a:spcPts val="0"/>
              </a:spcBef>
              <a:spcAft>
                <a:spcPts val="0"/>
              </a:spcAft>
              <a:buNone/>
            </a:pPr>
            <a:r>
              <a:rPr lang="tr">
                <a:latin typeface="Nunito"/>
                <a:ea typeface="Nunito"/>
                <a:cs typeface="Nunito"/>
                <a:sym typeface="Nunito"/>
              </a:rPr>
              <a:t>0:clear</a:t>
            </a:r>
            <a:endParaRPr>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1000"/>
                                        <p:tgtEl>
                                          <p:spTgt spid="5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1000"/>
                                        <p:tgtEl>
                                          <p:spTgt spid="5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1000"/>
                                        <p:tgtEl>
                                          <p:spTgt spid="5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8"/>
                                        </p:tgtEl>
                                        <p:attrNameLst>
                                          <p:attrName>style.visibility</p:attrName>
                                        </p:attrNameLst>
                                      </p:cBhvr>
                                      <p:to>
                                        <p:strVal val="visible"/>
                                      </p:to>
                                    </p:set>
                                    <p:animEffect filter="fade" transition="in">
                                      <p:cBhvr>
                                        <p:cTn dur="1000"/>
                                        <p:tgtEl>
                                          <p:spTgt spid="538"/>
                                        </p:tgtEl>
                                      </p:cBhvr>
                                    </p:animEffect>
                                  </p:childTnLst>
                                </p:cTn>
                              </p:par>
                              <p:par>
                                <p:cTn fill="hold" nodeType="withEffect" presetClass="entr" presetID="10" presetSubtype="0">
                                  <p:stCondLst>
                                    <p:cond delay="0"/>
                                  </p:stCondLst>
                                  <p:childTnLst>
                                    <p:set>
                                      <p:cBhvr>
                                        <p:cTn dur="1" fill="hold">
                                          <p:stCondLst>
                                            <p:cond delay="0"/>
                                          </p:stCondLst>
                                        </p:cTn>
                                        <p:tgtEl>
                                          <p:spTgt spid="539"/>
                                        </p:tgtEl>
                                        <p:attrNameLst>
                                          <p:attrName>style.visibility</p:attrName>
                                        </p:attrNameLst>
                                      </p:cBhvr>
                                      <p:to>
                                        <p:strVal val="visible"/>
                                      </p:to>
                                    </p:set>
                                    <p:animEffect filter="fade" transition="in">
                                      <p:cBhvr>
                                        <p:cTn dur="1000"/>
                                        <p:tgtEl>
                                          <p:spTgt spid="5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0"/>
          <p:cNvSpPr txBox="1"/>
          <p:nvPr>
            <p:ph type="title"/>
          </p:nvPr>
        </p:nvSpPr>
        <p:spPr>
          <a:xfrm>
            <a:off x="1303800" y="147350"/>
            <a:ext cx="7030500" cy="527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An effective and clear network graphic</a:t>
            </a:r>
            <a:endParaRPr/>
          </a:p>
          <a:p>
            <a:pPr indent="0" lvl="0" marL="0" rtl="0" algn="l">
              <a:spcBef>
                <a:spcPts val="0"/>
              </a:spcBef>
              <a:spcAft>
                <a:spcPts val="0"/>
              </a:spcAft>
              <a:buNone/>
            </a:pPr>
            <a:r>
              <a:t/>
            </a:r>
            <a:endParaRPr/>
          </a:p>
        </p:txBody>
      </p:sp>
      <p:sp>
        <p:nvSpPr>
          <p:cNvPr id="279" name="Google Shape;279;p30"/>
          <p:cNvSpPr txBox="1"/>
          <p:nvPr/>
        </p:nvSpPr>
        <p:spPr>
          <a:xfrm>
            <a:off x="908250" y="1073975"/>
            <a:ext cx="7327500" cy="286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2900">
                <a:latin typeface="Nunito"/>
                <a:ea typeface="Nunito"/>
                <a:cs typeface="Nunito"/>
                <a:sym typeface="Nunito"/>
              </a:rPr>
              <a:t>Convey</a:t>
            </a:r>
            <a:r>
              <a:rPr lang="tr" sz="2900">
                <a:latin typeface="Nunito"/>
                <a:ea typeface="Nunito"/>
                <a:cs typeface="Nunito"/>
                <a:sym typeface="Nunito"/>
              </a:rPr>
              <a:t> the critical information:</a:t>
            </a:r>
            <a:endParaRPr sz="2900">
              <a:latin typeface="Nunito"/>
              <a:ea typeface="Nunito"/>
              <a:cs typeface="Nunito"/>
              <a:sym typeface="Nunito"/>
            </a:endParaRPr>
          </a:p>
          <a:p>
            <a:pPr indent="-412750" lvl="0" marL="457200" rtl="0" algn="l">
              <a:spcBef>
                <a:spcPts val="0"/>
              </a:spcBef>
              <a:spcAft>
                <a:spcPts val="0"/>
              </a:spcAft>
              <a:buSzPts val="2900"/>
              <a:buFont typeface="Nunito"/>
              <a:buChar char="-"/>
            </a:pPr>
            <a:r>
              <a:rPr lang="tr" sz="2900">
                <a:latin typeface="Nunito"/>
                <a:ea typeface="Nunito"/>
                <a:cs typeface="Nunito"/>
                <a:sym typeface="Nunito"/>
              </a:rPr>
              <a:t>Overall Structure of network</a:t>
            </a:r>
            <a:endParaRPr sz="2900">
              <a:latin typeface="Nunito"/>
              <a:ea typeface="Nunito"/>
              <a:cs typeface="Nunito"/>
              <a:sym typeface="Nunito"/>
            </a:endParaRPr>
          </a:p>
          <a:p>
            <a:pPr indent="-412750" lvl="0" marL="457200" rtl="0" algn="l">
              <a:spcBef>
                <a:spcPts val="0"/>
              </a:spcBef>
              <a:spcAft>
                <a:spcPts val="0"/>
              </a:spcAft>
              <a:buSzPts val="2900"/>
              <a:buFont typeface="Nunito"/>
              <a:buChar char="-"/>
            </a:pPr>
            <a:r>
              <a:rPr lang="tr" sz="2900">
                <a:latin typeface="Nunito"/>
                <a:ea typeface="Nunito"/>
                <a:cs typeface="Nunito"/>
                <a:sym typeface="Nunito"/>
              </a:rPr>
              <a:t>Location of important nodes</a:t>
            </a:r>
            <a:endParaRPr sz="2900">
              <a:latin typeface="Nunito"/>
              <a:ea typeface="Nunito"/>
              <a:cs typeface="Nunito"/>
              <a:sym typeface="Nunito"/>
            </a:endParaRPr>
          </a:p>
          <a:p>
            <a:pPr indent="-412750" lvl="0" marL="457200" rtl="0" algn="l">
              <a:spcBef>
                <a:spcPts val="0"/>
              </a:spcBef>
              <a:spcAft>
                <a:spcPts val="0"/>
              </a:spcAft>
              <a:buSzPts val="2900"/>
              <a:buFont typeface="Nunito"/>
              <a:buChar char="-"/>
            </a:pPr>
            <a:r>
              <a:rPr lang="tr" sz="2900">
                <a:latin typeface="Nunito"/>
                <a:ea typeface="Nunito"/>
                <a:cs typeface="Nunito"/>
                <a:sym typeface="Nunito"/>
              </a:rPr>
              <a:t>Presence of subgroups (if available)</a:t>
            </a:r>
            <a:endParaRPr sz="2900">
              <a:latin typeface="Nunito"/>
              <a:ea typeface="Nunito"/>
              <a:cs typeface="Nunito"/>
              <a:sym typeface="Nunito"/>
            </a:endParaRPr>
          </a:p>
          <a:p>
            <a:pPr indent="0" lvl="0" marL="0" rtl="0" algn="l">
              <a:spcBef>
                <a:spcPts val="0"/>
              </a:spcBef>
              <a:spcAft>
                <a:spcPts val="0"/>
              </a:spcAft>
              <a:buNone/>
            </a:pPr>
            <a:r>
              <a:t/>
            </a:r>
            <a:endParaRPr sz="2900">
              <a:latin typeface="Nunito"/>
              <a:ea typeface="Nunito"/>
              <a:cs typeface="Nunito"/>
              <a:sym typeface="Nunito"/>
            </a:endParaRPr>
          </a:p>
          <a:p>
            <a:pPr indent="0" lvl="0" marL="0" rtl="0" algn="l">
              <a:spcBef>
                <a:spcPts val="0"/>
              </a:spcBef>
              <a:spcAft>
                <a:spcPts val="0"/>
              </a:spcAft>
              <a:buNone/>
            </a:pPr>
            <a:r>
              <a:rPr lang="tr" sz="2900">
                <a:latin typeface="Nunito"/>
                <a:ea typeface="Nunito"/>
                <a:cs typeface="Nunito"/>
                <a:sym typeface="Nunito"/>
              </a:rPr>
              <a:t>-Minimize irrelevant information</a:t>
            </a:r>
            <a:endParaRPr sz="2900">
              <a:latin typeface="Nunito"/>
              <a:ea typeface="Nunito"/>
              <a:cs typeface="Nunito"/>
              <a:sym typeface="Nuni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66"/>
          <p:cNvSpPr txBox="1"/>
          <p:nvPr>
            <p:ph type="title"/>
          </p:nvPr>
        </p:nvSpPr>
        <p:spPr>
          <a:xfrm>
            <a:off x="1081725" y="149250"/>
            <a:ext cx="7708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Node Coloring </a:t>
            </a:r>
            <a:endParaRPr/>
          </a:p>
        </p:txBody>
      </p:sp>
      <p:pic>
        <p:nvPicPr>
          <p:cNvPr id="545" name="Google Shape;545;p66"/>
          <p:cNvPicPr preferRelativeResize="0"/>
          <p:nvPr/>
        </p:nvPicPr>
        <p:blipFill>
          <a:blip r:embed="rId3">
            <a:alphaModFix/>
          </a:blip>
          <a:stretch>
            <a:fillRect/>
          </a:stretch>
        </p:blipFill>
        <p:spPr>
          <a:xfrm>
            <a:off x="152400" y="1299050"/>
            <a:ext cx="5314950" cy="1733550"/>
          </a:xfrm>
          <a:prstGeom prst="rect">
            <a:avLst/>
          </a:prstGeom>
          <a:noFill/>
          <a:ln>
            <a:noFill/>
          </a:ln>
        </p:spPr>
      </p:pic>
      <p:pic>
        <p:nvPicPr>
          <p:cNvPr id="546" name="Google Shape;546;p66"/>
          <p:cNvPicPr preferRelativeResize="0"/>
          <p:nvPr/>
        </p:nvPicPr>
        <p:blipFill>
          <a:blip r:embed="rId4">
            <a:alphaModFix/>
          </a:blip>
          <a:stretch>
            <a:fillRect/>
          </a:stretch>
        </p:blipFill>
        <p:spPr>
          <a:xfrm>
            <a:off x="152400" y="3185000"/>
            <a:ext cx="2524125" cy="1314450"/>
          </a:xfrm>
          <a:prstGeom prst="rect">
            <a:avLst/>
          </a:prstGeom>
          <a:noFill/>
          <a:ln>
            <a:noFill/>
          </a:ln>
        </p:spPr>
      </p:pic>
      <p:pic>
        <p:nvPicPr>
          <p:cNvPr id="547" name="Google Shape;547;p66"/>
          <p:cNvPicPr preferRelativeResize="0"/>
          <p:nvPr/>
        </p:nvPicPr>
        <p:blipFill>
          <a:blip r:embed="rId5">
            <a:alphaModFix/>
          </a:blip>
          <a:stretch>
            <a:fillRect/>
          </a:stretch>
        </p:blipFill>
        <p:spPr>
          <a:xfrm>
            <a:off x="3100200" y="3227000"/>
            <a:ext cx="2638425" cy="1343025"/>
          </a:xfrm>
          <a:prstGeom prst="rect">
            <a:avLst/>
          </a:prstGeom>
          <a:noFill/>
          <a:ln>
            <a:noFill/>
          </a:ln>
        </p:spPr>
      </p:pic>
      <p:pic>
        <p:nvPicPr>
          <p:cNvPr id="548" name="Google Shape;548;p66"/>
          <p:cNvPicPr preferRelativeResize="0"/>
          <p:nvPr/>
        </p:nvPicPr>
        <p:blipFill>
          <a:blip r:embed="rId6">
            <a:alphaModFix/>
          </a:blip>
          <a:stretch>
            <a:fillRect/>
          </a:stretch>
        </p:blipFill>
        <p:spPr>
          <a:xfrm>
            <a:off x="6065325" y="3356625"/>
            <a:ext cx="2250350" cy="1259900"/>
          </a:xfrm>
          <a:prstGeom prst="rect">
            <a:avLst/>
          </a:prstGeom>
          <a:noFill/>
          <a:ln>
            <a:noFill/>
          </a:ln>
        </p:spPr>
      </p:pic>
      <p:pic>
        <p:nvPicPr>
          <p:cNvPr id="549" name="Google Shape;549;p66"/>
          <p:cNvPicPr preferRelativeResize="0"/>
          <p:nvPr/>
        </p:nvPicPr>
        <p:blipFill>
          <a:blip r:embed="rId7">
            <a:alphaModFix/>
          </a:blip>
          <a:stretch>
            <a:fillRect/>
          </a:stretch>
        </p:blipFill>
        <p:spPr>
          <a:xfrm>
            <a:off x="5886150" y="147350"/>
            <a:ext cx="3114975" cy="2761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gtEl>
                                        <p:attrNameLst>
                                          <p:attrName>style.visibility</p:attrName>
                                        </p:attrNameLst>
                                      </p:cBhvr>
                                      <p:to>
                                        <p:strVal val="visible"/>
                                      </p:to>
                                    </p:set>
                                    <p:animEffect filter="fade" transition="in">
                                      <p:cBhvr>
                                        <p:cTn dur="1000"/>
                                        <p:tgtEl>
                                          <p:spTgt spid="5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6"/>
                                        </p:tgtEl>
                                        <p:attrNameLst>
                                          <p:attrName>style.visibility</p:attrName>
                                        </p:attrNameLst>
                                      </p:cBhvr>
                                      <p:to>
                                        <p:strVal val="visible"/>
                                      </p:to>
                                    </p:set>
                                    <p:animEffect filter="fade" transition="in">
                                      <p:cBhvr>
                                        <p:cTn dur="1000"/>
                                        <p:tgtEl>
                                          <p:spTgt spid="5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7"/>
                                        </p:tgtEl>
                                        <p:attrNameLst>
                                          <p:attrName>style.visibility</p:attrName>
                                        </p:attrNameLst>
                                      </p:cBhvr>
                                      <p:to>
                                        <p:strVal val="visible"/>
                                      </p:to>
                                    </p:set>
                                    <p:animEffect filter="fade" transition="in">
                                      <p:cBhvr>
                                        <p:cTn dur="1000"/>
                                        <p:tgtEl>
                                          <p:spTgt spid="5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8"/>
                                        </p:tgtEl>
                                        <p:attrNameLst>
                                          <p:attrName>style.visibility</p:attrName>
                                        </p:attrNameLst>
                                      </p:cBhvr>
                                      <p:to>
                                        <p:strVal val="visible"/>
                                      </p:to>
                                    </p:set>
                                    <p:animEffect filter="fade" transition="in">
                                      <p:cBhvr>
                                        <p:cTn dur="1000"/>
                                        <p:tgtEl>
                                          <p:spTgt spid="5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9"/>
                                        </p:tgtEl>
                                        <p:attrNameLst>
                                          <p:attrName>style.visibility</p:attrName>
                                        </p:attrNameLst>
                                      </p:cBhvr>
                                      <p:to>
                                        <p:strVal val="visible"/>
                                      </p:to>
                                    </p:set>
                                    <p:animEffect filter="fade" transition="in">
                                      <p:cBhvr>
                                        <p:cTn dur="1000"/>
                                        <p:tgtEl>
                                          <p:spTgt spid="5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67"/>
          <p:cNvSpPr txBox="1"/>
          <p:nvPr>
            <p:ph type="title"/>
          </p:nvPr>
        </p:nvSpPr>
        <p:spPr>
          <a:xfrm>
            <a:off x="1081725" y="149250"/>
            <a:ext cx="7708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Assign the attributes to nodes</a:t>
            </a:r>
            <a:endParaRPr/>
          </a:p>
        </p:txBody>
      </p:sp>
      <p:pic>
        <p:nvPicPr>
          <p:cNvPr id="555" name="Google Shape;555;p67"/>
          <p:cNvPicPr preferRelativeResize="0"/>
          <p:nvPr/>
        </p:nvPicPr>
        <p:blipFill>
          <a:blip r:embed="rId3">
            <a:alphaModFix/>
          </a:blip>
          <a:stretch>
            <a:fillRect/>
          </a:stretch>
        </p:blipFill>
        <p:spPr>
          <a:xfrm>
            <a:off x="931725" y="2367825"/>
            <a:ext cx="6438900" cy="2324100"/>
          </a:xfrm>
          <a:prstGeom prst="rect">
            <a:avLst/>
          </a:prstGeom>
          <a:noFill/>
          <a:ln>
            <a:noFill/>
          </a:ln>
        </p:spPr>
      </p:pic>
      <p:pic>
        <p:nvPicPr>
          <p:cNvPr id="556" name="Google Shape;556;p67"/>
          <p:cNvPicPr preferRelativeResize="0"/>
          <p:nvPr/>
        </p:nvPicPr>
        <p:blipFill>
          <a:blip r:embed="rId4">
            <a:alphaModFix/>
          </a:blip>
          <a:stretch>
            <a:fillRect/>
          </a:stretch>
        </p:blipFill>
        <p:spPr>
          <a:xfrm>
            <a:off x="895125" y="809175"/>
            <a:ext cx="2010375" cy="126089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68"/>
          <p:cNvSpPr txBox="1"/>
          <p:nvPr>
            <p:ph type="title"/>
          </p:nvPr>
        </p:nvSpPr>
        <p:spPr>
          <a:xfrm>
            <a:off x="1081725" y="149250"/>
            <a:ext cx="7708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Show node attributes</a:t>
            </a:r>
            <a:endParaRPr/>
          </a:p>
        </p:txBody>
      </p:sp>
      <p:pic>
        <p:nvPicPr>
          <p:cNvPr id="562" name="Google Shape;562;p68"/>
          <p:cNvPicPr preferRelativeResize="0"/>
          <p:nvPr/>
        </p:nvPicPr>
        <p:blipFill>
          <a:blip r:embed="rId3">
            <a:alphaModFix/>
          </a:blip>
          <a:stretch>
            <a:fillRect/>
          </a:stretch>
        </p:blipFill>
        <p:spPr>
          <a:xfrm>
            <a:off x="152400" y="1299050"/>
            <a:ext cx="8696325" cy="36480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69"/>
          <p:cNvSpPr txBox="1"/>
          <p:nvPr>
            <p:ph type="title"/>
          </p:nvPr>
        </p:nvSpPr>
        <p:spPr>
          <a:xfrm>
            <a:off x="1081725" y="149250"/>
            <a:ext cx="7708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Setting the node colors by attributes</a:t>
            </a:r>
            <a:endParaRPr/>
          </a:p>
        </p:txBody>
      </p:sp>
      <p:pic>
        <p:nvPicPr>
          <p:cNvPr id="568" name="Google Shape;568;p69"/>
          <p:cNvPicPr preferRelativeResize="0"/>
          <p:nvPr/>
        </p:nvPicPr>
        <p:blipFill>
          <a:blip r:embed="rId3">
            <a:alphaModFix/>
          </a:blip>
          <a:stretch>
            <a:fillRect/>
          </a:stretch>
        </p:blipFill>
        <p:spPr>
          <a:xfrm>
            <a:off x="1250875" y="770425"/>
            <a:ext cx="4391901" cy="3705100"/>
          </a:xfrm>
          <a:prstGeom prst="rect">
            <a:avLst/>
          </a:prstGeom>
          <a:noFill/>
          <a:ln>
            <a:noFill/>
          </a:ln>
        </p:spPr>
      </p:pic>
      <p:pic>
        <p:nvPicPr>
          <p:cNvPr id="569" name="Google Shape;569;p69"/>
          <p:cNvPicPr preferRelativeResize="0"/>
          <p:nvPr/>
        </p:nvPicPr>
        <p:blipFill>
          <a:blip r:embed="rId4">
            <a:alphaModFix/>
          </a:blip>
          <a:stretch>
            <a:fillRect/>
          </a:stretch>
        </p:blipFill>
        <p:spPr>
          <a:xfrm>
            <a:off x="6072750" y="1993025"/>
            <a:ext cx="2250350" cy="12599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70"/>
          <p:cNvSpPr txBox="1"/>
          <p:nvPr>
            <p:ph type="title"/>
          </p:nvPr>
        </p:nvSpPr>
        <p:spPr>
          <a:xfrm>
            <a:off x="1303800" y="1473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Other node attributes</a:t>
            </a:r>
            <a:endParaRPr/>
          </a:p>
        </p:txBody>
      </p:sp>
      <p:sp>
        <p:nvSpPr>
          <p:cNvPr id="575" name="Google Shape;575;p70"/>
          <p:cNvSpPr txBox="1"/>
          <p:nvPr>
            <p:ph idx="1" type="body"/>
          </p:nvPr>
        </p:nvSpPr>
        <p:spPr>
          <a:xfrm>
            <a:off x="278875" y="1300950"/>
            <a:ext cx="4419300" cy="3435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tr" sz="1800"/>
              <a:t>Node size</a:t>
            </a:r>
            <a:endParaRPr sz="1800"/>
          </a:p>
          <a:p>
            <a:pPr indent="-330200" lvl="1" marL="914400" rtl="0" algn="l">
              <a:spcBef>
                <a:spcPts val="0"/>
              </a:spcBef>
              <a:spcAft>
                <a:spcPts val="0"/>
              </a:spcAft>
              <a:buSzPts val="1600"/>
              <a:buChar char="-"/>
            </a:pPr>
            <a:r>
              <a:rPr lang="tr" sz="1600"/>
              <a:t>Default</a:t>
            </a:r>
            <a:endParaRPr sz="1600"/>
          </a:p>
          <a:p>
            <a:pPr indent="-330200" lvl="1" marL="914400" rtl="0" algn="l">
              <a:spcBef>
                <a:spcPts val="0"/>
              </a:spcBef>
              <a:spcAft>
                <a:spcPts val="0"/>
              </a:spcAft>
              <a:buSzPts val="1600"/>
              <a:buChar char="-"/>
            </a:pPr>
            <a:r>
              <a:rPr lang="tr" sz="1600"/>
              <a:t>By degree</a:t>
            </a:r>
            <a:endParaRPr sz="1600"/>
          </a:p>
          <a:p>
            <a:pPr indent="-342900" lvl="0" marL="457200" rtl="0" algn="l">
              <a:spcBef>
                <a:spcPts val="0"/>
              </a:spcBef>
              <a:spcAft>
                <a:spcPts val="0"/>
              </a:spcAft>
              <a:buSzPts val="1800"/>
              <a:buChar char="-"/>
            </a:pPr>
            <a:r>
              <a:rPr lang="tr" sz="1800"/>
              <a:t>Node shape</a:t>
            </a:r>
            <a:endParaRPr sz="1800"/>
          </a:p>
          <a:p>
            <a:pPr indent="-330200" lvl="1" marL="914400" rtl="0" algn="l">
              <a:spcBef>
                <a:spcPts val="0"/>
              </a:spcBef>
              <a:spcAft>
                <a:spcPts val="0"/>
              </a:spcAft>
              <a:buSzPts val="1600"/>
              <a:buChar char="-"/>
            </a:pPr>
            <a:r>
              <a:rPr lang="tr" sz="1600"/>
              <a:t>By attribute</a:t>
            </a:r>
            <a:endParaRPr sz="1600"/>
          </a:p>
          <a:p>
            <a:pPr indent="-342900" lvl="0" marL="457200" rtl="0" algn="l">
              <a:spcBef>
                <a:spcPts val="0"/>
              </a:spcBef>
              <a:spcAft>
                <a:spcPts val="0"/>
              </a:spcAft>
              <a:buSzPts val="1800"/>
              <a:buChar char="-"/>
            </a:pPr>
            <a:r>
              <a:rPr lang="tr" sz="1800"/>
              <a:t>Node label</a:t>
            </a:r>
            <a:endParaRPr sz="1800"/>
          </a:p>
          <a:p>
            <a:pPr indent="-330200" lvl="1" marL="914400" rtl="0" algn="l">
              <a:spcBef>
                <a:spcPts val="0"/>
              </a:spcBef>
              <a:spcAft>
                <a:spcPts val="0"/>
              </a:spcAft>
              <a:buSzPts val="1600"/>
              <a:buChar char="-"/>
            </a:pPr>
            <a:r>
              <a:rPr lang="tr" sz="1600"/>
              <a:t>Big</a:t>
            </a:r>
            <a:endParaRPr sz="1600"/>
          </a:p>
          <a:p>
            <a:pPr indent="-330200" lvl="1" marL="914400" rtl="0" algn="l">
              <a:spcBef>
                <a:spcPts val="0"/>
              </a:spcBef>
              <a:spcAft>
                <a:spcPts val="0"/>
              </a:spcAft>
              <a:buSzPts val="1600"/>
              <a:buChar char="-"/>
            </a:pPr>
            <a:r>
              <a:rPr lang="tr" sz="1600"/>
              <a:t>Small</a:t>
            </a:r>
            <a:endParaRPr sz="1600"/>
          </a:p>
          <a:p>
            <a:pPr indent="-330200" lvl="1" marL="914400" rtl="0" algn="l">
              <a:spcBef>
                <a:spcPts val="0"/>
              </a:spcBef>
              <a:spcAft>
                <a:spcPts val="0"/>
              </a:spcAft>
              <a:buSzPts val="1600"/>
              <a:buChar char="-"/>
            </a:pPr>
            <a:r>
              <a:rPr lang="tr" sz="1600"/>
              <a:t>No label</a:t>
            </a:r>
            <a:endParaRPr sz="1600"/>
          </a:p>
          <a:p>
            <a:pPr indent="-330200" lvl="1" marL="914400" rtl="0" algn="l">
              <a:spcBef>
                <a:spcPts val="0"/>
              </a:spcBef>
              <a:spcAft>
                <a:spcPts val="0"/>
              </a:spcAft>
              <a:buSzPts val="1600"/>
              <a:buChar char="-"/>
            </a:pPr>
            <a:r>
              <a:rPr lang="tr" sz="1600"/>
              <a:t>Distance of label from the node</a:t>
            </a:r>
            <a:endParaRPr sz="1600"/>
          </a:p>
          <a:p>
            <a:pPr indent="-342900" lvl="0" marL="457200" rtl="0" algn="l">
              <a:spcBef>
                <a:spcPts val="0"/>
              </a:spcBef>
              <a:spcAft>
                <a:spcPts val="0"/>
              </a:spcAft>
              <a:buSzPts val="1800"/>
              <a:buChar char="-"/>
            </a:pPr>
            <a:r>
              <a:rPr lang="tr" sz="1800"/>
              <a:t>Node frame color</a:t>
            </a:r>
            <a:endParaRPr sz="1800"/>
          </a:p>
        </p:txBody>
      </p:sp>
      <p:sp>
        <p:nvSpPr>
          <p:cNvPr id="576" name="Google Shape;576;p70"/>
          <p:cNvSpPr txBox="1"/>
          <p:nvPr/>
        </p:nvSpPr>
        <p:spPr>
          <a:xfrm>
            <a:off x="4772400" y="1300950"/>
            <a:ext cx="3561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latin typeface="Nunito"/>
                <a:ea typeface="Nunito"/>
                <a:cs typeface="Nunito"/>
                <a:sym typeface="Nunito"/>
              </a:rPr>
              <a:t>#to show assigned attributes</a:t>
            </a:r>
            <a:endParaRPr>
              <a:latin typeface="Nunito"/>
              <a:ea typeface="Nunito"/>
              <a:cs typeface="Nunito"/>
              <a:sym typeface="Nunito"/>
            </a:endParaRPr>
          </a:p>
          <a:p>
            <a:pPr indent="0" lvl="0" marL="0" rtl="0" algn="l">
              <a:spcBef>
                <a:spcPts val="0"/>
              </a:spcBef>
              <a:spcAft>
                <a:spcPts val="0"/>
              </a:spcAft>
              <a:buNone/>
            </a:pPr>
            <a:r>
              <a:rPr lang="tr">
                <a:latin typeface="Nunito"/>
                <a:ea typeface="Nunito"/>
                <a:cs typeface="Nunito"/>
                <a:sym typeface="Nunito"/>
              </a:rPr>
              <a:t>list.vertex.attributes(ng)</a:t>
            </a:r>
            <a:endParaRPr>
              <a:latin typeface="Nunito"/>
              <a:ea typeface="Nunito"/>
              <a:cs typeface="Nunito"/>
              <a:sym typeface="Nunito"/>
            </a:endParaRPr>
          </a:p>
        </p:txBody>
      </p:sp>
      <p:pic>
        <p:nvPicPr>
          <p:cNvPr id="577" name="Google Shape;577;p70"/>
          <p:cNvPicPr preferRelativeResize="0"/>
          <p:nvPr/>
        </p:nvPicPr>
        <p:blipFill>
          <a:blip r:embed="rId3">
            <a:alphaModFix/>
          </a:blip>
          <a:stretch>
            <a:fillRect/>
          </a:stretch>
        </p:blipFill>
        <p:spPr>
          <a:xfrm>
            <a:off x="4850575" y="2068950"/>
            <a:ext cx="2476500" cy="14192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71"/>
          <p:cNvSpPr txBox="1"/>
          <p:nvPr>
            <p:ph type="title"/>
          </p:nvPr>
        </p:nvSpPr>
        <p:spPr>
          <a:xfrm>
            <a:off x="1303800" y="1473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Plotting parameters</a:t>
            </a:r>
            <a:endParaRPr/>
          </a:p>
        </p:txBody>
      </p:sp>
      <p:pic>
        <p:nvPicPr>
          <p:cNvPr id="583" name="Google Shape;583;p71"/>
          <p:cNvPicPr preferRelativeResize="0"/>
          <p:nvPr/>
        </p:nvPicPr>
        <p:blipFill>
          <a:blip r:embed="rId3">
            <a:alphaModFix/>
          </a:blip>
          <a:stretch>
            <a:fillRect/>
          </a:stretch>
        </p:blipFill>
        <p:spPr>
          <a:xfrm>
            <a:off x="1303800" y="965025"/>
            <a:ext cx="5762625" cy="2962275"/>
          </a:xfrm>
          <a:prstGeom prst="rect">
            <a:avLst/>
          </a:prstGeom>
          <a:noFill/>
          <a:ln>
            <a:noFill/>
          </a:ln>
        </p:spPr>
      </p:pic>
      <p:sp>
        <p:nvSpPr>
          <p:cNvPr id="584" name="Google Shape;584;p71"/>
          <p:cNvSpPr txBox="1"/>
          <p:nvPr/>
        </p:nvSpPr>
        <p:spPr>
          <a:xfrm>
            <a:off x="1439875" y="4282550"/>
            <a:ext cx="461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latin typeface="Nunito"/>
                <a:ea typeface="Nunito"/>
                <a:cs typeface="Nunito"/>
                <a:sym typeface="Nunito"/>
              </a:rPr>
              <a:t>https://kateto.net/netscix2016.html</a:t>
            </a:r>
            <a:endParaRPr>
              <a:latin typeface="Nunito"/>
              <a:ea typeface="Nunito"/>
              <a:cs typeface="Nunito"/>
              <a:sym typeface="Nuni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72"/>
          <p:cNvSpPr txBox="1"/>
          <p:nvPr>
            <p:ph type="title"/>
          </p:nvPr>
        </p:nvSpPr>
        <p:spPr>
          <a:xfrm>
            <a:off x="1303800" y="1473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Plotting parameters</a:t>
            </a:r>
            <a:endParaRPr/>
          </a:p>
        </p:txBody>
      </p:sp>
      <p:sp>
        <p:nvSpPr>
          <p:cNvPr id="590" name="Google Shape;590;p72"/>
          <p:cNvSpPr txBox="1"/>
          <p:nvPr/>
        </p:nvSpPr>
        <p:spPr>
          <a:xfrm>
            <a:off x="1439875" y="4282550"/>
            <a:ext cx="461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latin typeface="Nunito"/>
                <a:ea typeface="Nunito"/>
                <a:cs typeface="Nunito"/>
                <a:sym typeface="Nunito"/>
              </a:rPr>
              <a:t>https://kateto.net/netscix2016.html</a:t>
            </a:r>
            <a:endParaRPr>
              <a:latin typeface="Nunito"/>
              <a:ea typeface="Nunito"/>
              <a:cs typeface="Nunito"/>
              <a:sym typeface="Nunito"/>
            </a:endParaRPr>
          </a:p>
        </p:txBody>
      </p:sp>
      <p:pic>
        <p:nvPicPr>
          <p:cNvPr id="591" name="Google Shape;591;p72"/>
          <p:cNvPicPr preferRelativeResize="0"/>
          <p:nvPr/>
        </p:nvPicPr>
        <p:blipFill>
          <a:blip r:embed="rId3">
            <a:alphaModFix/>
          </a:blip>
          <a:stretch>
            <a:fillRect/>
          </a:stretch>
        </p:blipFill>
        <p:spPr>
          <a:xfrm>
            <a:off x="1370600" y="1146650"/>
            <a:ext cx="4347761" cy="2831100"/>
          </a:xfrm>
          <a:prstGeom prst="rect">
            <a:avLst/>
          </a:prstGeom>
          <a:noFill/>
          <a:ln>
            <a:noFill/>
          </a:ln>
        </p:spPr>
      </p:pic>
      <p:pic>
        <p:nvPicPr>
          <p:cNvPr id="592" name="Google Shape;592;p72"/>
          <p:cNvPicPr preferRelativeResize="0"/>
          <p:nvPr/>
        </p:nvPicPr>
        <p:blipFill>
          <a:blip r:embed="rId4">
            <a:alphaModFix/>
          </a:blip>
          <a:stretch>
            <a:fillRect/>
          </a:stretch>
        </p:blipFill>
        <p:spPr>
          <a:xfrm>
            <a:off x="6056575" y="1328750"/>
            <a:ext cx="2782625" cy="220369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73"/>
          <p:cNvSpPr txBox="1"/>
          <p:nvPr>
            <p:ph type="title"/>
          </p:nvPr>
        </p:nvSpPr>
        <p:spPr>
          <a:xfrm>
            <a:off x="1388625" y="772725"/>
            <a:ext cx="6366900" cy="1863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tr"/>
              <a:t>The End</a:t>
            </a:r>
            <a:endParaRPr/>
          </a:p>
        </p:txBody>
      </p:sp>
      <p:sp>
        <p:nvSpPr>
          <p:cNvPr id="598" name="Google Shape;598;p73"/>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tr"/>
              <a:t>Dr. Suat ATAN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1"/>
          <p:cNvSpPr txBox="1"/>
          <p:nvPr>
            <p:ph type="title"/>
          </p:nvPr>
        </p:nvSpPr>
        <p:spPr>
          <a:xfrm>
            <a:off x="1303800" y="1473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Basic Plotting</a:t>
            </a:r>
            <a:endParaRPr/>
          </a:p>
        </p:txBody>
      </p:sp>
      <p:pic>
        <p:nvPicPr>
          <p:cNvPr id="285" name="Google Shape;285;p31"/>
          <p:cNvPicPr preferRelativeResize="0"/>
          <p:nvPr/>
        </p:nvPicPr>
        <p:blipFill>
          <a:blip r:embed="rId3">
            <a:alphaModFix/>
          </a:blip>
          <a:stretch>
            <a:fillRect/>
          </a:stretch>
        </p:blipFill>
        <p:spPr>
          <a:xfrm>
            <a:off x="244450" y="1912725"/>
            <a:ext cx="8458176" cy="1738725"/>
          </a:xfrm>
          <a:prstGeom prst="rect">
            <a:avLst/>
          </a:prstGeom>
          <a:noFill/>
          <a:ln>
            <a:noFill/>
          </a:ln>
        </p:spPr>
      </p:pic>
      <p:cxnSp>
        <p:nvCxnSpPr>
          <p:cNvPr id="286" name="Google Shape;286;p31"/>
          <p:cNvCxnSpPr/>
          <p:nvPr/>
        </p:nvCxnSpPr>
        <p:spPr>
          <a:xfrm flipH="1" rot="10800000">
            <a:off x="2009850" y="3191175"/>
            <a:ext cx="460200" cy="751800"/>
          </a:xfrm>
          <a:prstGeom prst="straightConnector1">
            <a:avLst/>
          </a:prstGeom>
          <a:noFill/>
          <a:ln cap="flat" cmpd="sng" w="9525">
            <a:solidFill>
              <a:schemeClr val="dk2"/>
            </a:solidFill>
            <a:prstDash val="solid"/>
            <a:round/>
            <a:headEnd len="med" w="med" type="none"/>
            <a:tailEnd len="med" w="med" type="triangle"/>
          </a:ln>
        </p:spPr>
      </p:cxnSp>
      <p:cxnSp>
        <p:nvCxnSpPr>
          <p:cNvPr id="287" name="Google Shape;287;p31"/>
          <p:cNvCxnSpPr/>
          <p:nvPr/>
        </p:nvCxnSpPr>
        <p:spPr>
          <a:xfrm>
            <a:off x="2577500" y="1472850"/>
            <a:ext cx="797700" cy="1258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2"/>
          <p:cNvSpPr txBox="1"/>
          <p:nvPr>
            <p:ph type="title"/>
          </p:nvPr>
        </p:nvSpPr>
        <p:spPr>
          <a:xfrm>
            <a:off x="1089300" y="120325"/>
            <a:ext cx="3774300" cy="558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Is both are same?</a:t>
            </a:r>
            <a:endParaRPr/>
          </a:p>
        </p:txBody>
      </p:sp>
      <p:pic>
        <p:nvPicPr>
          <p:cNvPr id="293" name="Google Shape;293;p32"/>
          <p:cNvPicPr preferRelativeResize="0"/>
          <p:nvPr/>
        </p:nvPicPr>
        <p:blipFill>
          <a:blip r:embed="rId3">
            <a:alphaModFix/>
          </a:blip>
          <a:stretch>
            <a:fillRect/>
          </a:stretch>
        </p:blipFill>
        <p:spPr>
          <a:xfrm>
            <a:off x="1254125" y="962425"/>
            <a:ext cx="6635751" cy="3393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3"/>
          <p:cNvSpPr txBox="1"/>
          <p:nvPr>
            <p:ph type="title"/>
          </p:nvPr>
        </p:nvSpPr>
        <p:spPr>
          <a:xfrm>
            <a:off x="1303800" y="1473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Line length</a:t>
            </a:r>
            <a:endParaRPr/>
          </a:p>
        </p:txBody>
      </p:sp>
      <p:pic>
        <p:nvPicPr>
          <p:cNvPr id="299" name="Google Shape;299;p33"/>
          <p:cNvPicPr preferRelativeResize="0"/>
          <p:nvPr/>
        </p:nvPicPr>
        <p:blipFill>
          <a:blip r:embed="rId3">
            <a:alphaModFix/>
          </a:blip>
          <a:stretch>
            <a:fillRect/>
          </a:stretch>
        </p:blipFill>
        <p:spPr>
          <a:xfrm>
            <a:off x="731050" y="1841125"/>
            <a:ext cx="3503525" cy="1585300"/>
          </a:xfrm>
          <a:prstGeom prst="rect">
            <a:avLst/>
          </a:prstGeom>
          <a:noFill/>
          <a:ln>
            <a:noFill/>
          </a:ln>
        </p:spPr>
      </p:pic>
      <p:pic>
        <p:nvPicPr>
          <p:cNvPr id="300" name="Google Shape;300;p33"/>
          <p:cNvPicPr preferRelativeResize="0"/>
          <p:nvPr/>
        </p:nvPicPr>
        <p:blipFill>
          <a:blip r:embed="rId4">
            <a:alphaModFix/>
          </a:blip>
          <a:stretch>
            <a:fillRect/>
          </a:stretch>
        </p:blipFill>
        <p:spPr>
          <a:xfrm>
            <a:off x="5158500" y="1689250"/>
            <a:ext cx="1909375" cy="1889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4"/>
          <p:cNvSpPr txBox="1"/>
          <p:nvPr>
            <p:ph type="title"/>
          </p:nvPr>
        </p:nvSpPr>
        <p:spPr>
          <a:xfrm>
            <a:off x="1303800" y="1473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Obscuring information by layout</a:t>
            </a:r>
            <a:endParaRPr/>
          </a:p>
        </p:txBody>
      </p:sp>
      <p:pic>
        <p:nvPicPr>
          <p:cNvPr id="306" name="Google Shape;306;p34"/>
          <p:cNvPicPr preferRelativeResize="0"/>
          <p:nvPr/>
        </p:nvPicPr>
        <p:blipFill>
          <a:blip r:embed="rId3">
            <a:alphaModFix/>
          </a:blip>
          <a:stretch>
            <a:fillRect/>
          </a:stretch>
        </p:blipFill>
        <p:spPr>
          <a:xfrm>
            <a:off x="742925" y="724650"/>
            <a:ext cx="8004075" cy="4092825"/>
          </a:xfrm>
          <a:prstGeom prst="rect">
            <a:avLst/>
          </a:prstGeom>
          <a:noFill/>
          <a:ln>
            <a:noFill/>
          </a:ln>
        </p:spPr>
      </p:pic>
      <p:sp>
        <p:nvSpPr>
          <p:cNvPr id="307" name="Google Shape;307;p34"/>
          <p:cNvSpPr/>
          <p:nvPr/>
        </p:nvSpPr>
        <p:spPr>
          <a:xfrm>
            <a:off x="4643120" y="1575980"/>
            <a:ext cx="2047525" cy="3103475"/>
          </a:xfrm>
          <a:custGeom>
            <a:rect b="b" l="l" r="r" t="t"/>
            <a:pathLst>
              <a:path extrusionOk="0" h="124139" w="81901">
                <a:moveTo>
                  <a:pt x="35818" y="2012"/>
                </a:moveTo>
                <a:cubicBezTo>
                  <a:pt x="44752" y="10949"/>
                  <a:pt x="49791" y="23320"/>
                  <a:pt x="54228" y="35152"/>
                </a:cubicBezTo>
                <a:cubicBezTo>
                  <a:pt x="58858" y="47501"/>
                  <a:pt x="65554" y="59010"/>
                  <a:pt x="70184" y="71359"/>
                </a:cubicBezTo>
                <a:cubicBezTo>
                  <a:pt x="74821" y="83725"/>
                  <a:pt x="84435" y="96596"/>
                  <a:pt x="81231" y="109408"/>
                </a:cubicBezTo>
                <a:cubicBezTo>
                  <a:pt x="79344" y="116952"/>
                  <a:pt x="69877" y="121632"/>
                  <a:pt x="62206" y="122909"/>
                </a:cubicBezTo>
                <a:cubicBezTo>
                  <a:pt x="42934" y="126118"/>
                  <a:pt x="13373" y="123348"/>
                  <a:pt x="6360" y="105112"/>
                </a:cubicBezTo>
                <a:cubicBezTo>
                  <a:pt x="-646" y="86892"/>
                  <a:pt x="837" y="66332"/>
                  <a:pt x="837" y="46812"/>
                </a:cubicBezTo>
                <a:cubicBezTo>
                  <a:pt x="837" y="33031"/>
                  <a:pt x="-2512" y="17160"/>
                  <a:pt x="5133" y="5694"/>
                </a:cubicBezTo>
                <a:cubicBezTo>
                  <a:pt x="9207" y="-417"/>
                  <a:pt x="19410" y="-656"/>
                  <a:pt x="26612" y="785"/>
                </a:cubicBezTo>
                <a:cubicBezTo>
                  <a:pt x="30423" y="1547"/>
                  <a:pt x="34535" y="-283"/>
                  <a:pt x="38272" y="785"/>
                </a:cubicBezTo>
                <a:cubicBezTo>
                  <a:pt x="40791" y="1505"/>
                  <a:pt x="41330" y="5070"/>
                  <a:pt x="43182" y="6922"/>
                </a:cubicBezTo>
              </a:path>
            </a:pathLst>
          </a:custGeom>
          <a:noFill/>
          <a:ln cap="flat" cmpd="sng" w="9525">
            <a:solidFill>
              <a:schemeClr val="dk2"/>
            </a:solidFill>
            <a:prstDash val="solid"/>
            <a:round/>
            <a:headEnd len="med" w="med" type="none"/>
            <a:tailEnd len="med" w="med" type="none"/>
          </a:ln>
        </p:spPr>
      </p:sp>
      <p:sp>
        <p:nvSpPr>
          <p:cNvPr id="308" name="Google Shape;308;p34"/>
          <p:cNvSpPr/>
          <p:nvPr/>
        </p:nvSpPr>
        <p:spPr>
          <a:xfrm>
            <a:off x="5878558" y="772398"/>
            <a:ext cx="2828975" cy="3435425"/>
          </a:xfrm>
          <a:custGeom>
            <a:rect b="b" l="l" r="r" t="t"/>
            <a:pathLst>
              <a:path extrusionOk="0" h="137417" w="113159">
                <a:moveTo>
                  <a:pt x="6652" y="10221"/>
                </a:moveTo>
                <a:cubicBezTo>
                  <a:pt x="22732" y="-1837"/>
                  <a:pt x="48817" y="-3063"/>
                  <a:pt x="66794" y="5925"/>
                </a:cubicBezTo>
                <a:cubicBezTo>
                  <a:pt x="84407" y="14731"/>
                  <a:pt x="96917" y="32399"/>
                  <a:pt x="106684" y="49498"/>
                </a:cubicBezTo>
                <a:cubicBezTo>
                  <a:pt x="112256" y="59253"/>
                  <a:pt x="112821" y="71403"/>
                  <a:pt x="112821" y="82637"/>
                </a:cubicBezTo>
                <a:cubicBezTo>
                  <a:pt x="112821" y="90625"/>
                  <a:pt x="114120" y="98992"/>
                  <a:pt x="111594" y="106571"/>
                </a:cubicBezTo>
                <a:cubicBezTo>
                  <a:pt x="107843" y="117827"/>
                  <a:pt x="96917" y="125763"/>
                  <a:pt x="87046" y="132346"/>
                </a:cubicBezTo>
                <a:cubicBezTo>
                  <a:pt x="78691" y="137918"/>
                  <a:pt x="65695" y="139168"/>
                  <a:pt x="56975" y="134187"/>
                </a:cubicBezTo>
                <a:cubicBezTo>
                  <a:pt x="47415" y="128726"/>
                  <a:pt x="43412" y="116745"/>
                  <a:pt x="37951" y="107185"/>
                </a:cubicBezTo>
                <a:cubicBezTo>
                  <a:pt x="28783" y="91135"/>
                  <a:pt x="19040" y="75251"/>
                  <a:pt x="12176" y="58089"/>
                </a:cubicBezTo>
                <a:cubicBezTo>
                  <a:pt x="6220" y="43196"/>
                  <a:pt x="-8774" y="10221"/>
                  <a:pt x="7266" y="10221"/>
                </a:cubicBezTo>
              </a:path>
            </a:pathLst>
          </a:custGeom>
          <a:noFill/>
          <a:ln cap="flat" cmpd="sng" w="9525">
            <a:solidFill>
              <a:schemeClr val="dk2"/>
            </a:solidFill>
            <a:prstDash val="solid"/>
            <a:round/>
            <a:headEnd len="med" w="med" type="none"/>
            <a:tailEnd len="med" w="med" type="none"/>
          </a:ln>
        </p:spPr>
      </p:sp>
      <p:sp>
        <p:nvSpPr>
          <p:cNvPr id="309" name="Google Shape;309;p34"/>
          <p:cNvSpPr/>
          <p:nvPr/>
        </p:nvSpPr>
        <p:spPr>
          <a:xfrm>
            <a:off x="6836778" y="4210380"/>
            <a:ext cx="869150" cy="669550"/>
          </a:xfrm>
          <a:custGeom>
            <a:rect b="b" l="l" r="r" t="t"/>
            <a:pathLst>
              <a:path extrusionOk="0" h="26782" w="34766">
                <a:moveTo>
                  <a:pt x="32761" y="24898"/>
                </a:moveTo>
                <a:cubicBezTo>
                  <a:pt x="24727" y="26503"/>
                  <a:pt x="14768" y="28585"/>
                  <a:pt x="8213" y="23670"/>
                </a:cubicBezTo>
                <a:cubicBezTo>
                  <a:pt x="2003" y="19013"/>
                  <a:pt x="-1607" y="8941"/>
                  <a:pt x="849" y="1577"/>
                </a:cubicBezTo>
                <a:cubicBezTo>
                  <a:pt x="1700" y="-975"/>
                  <a:pt x="6136" y="350"/>
                  <a:pt x="8827" y="350"/>
                </a:cubicBezTo>
                <a:cubicBezTo>
                  <a:pt x="17830" y="350"/>
                  <a:pt x="28997" y="2676"/>
                  <a:pt x="33988" y="10169"/>
                </a:cubicBezTo>
                <a:cubicBezTo>
                  <a:pt x="36267" y="13591"/>
                  <a:pt x="32761" y="18331"/>
                  <a:pt x="32761" y="22443"/>
                </a:cubicBezTo>
              </a:path>
            </a:pathLst>
          </a:custGeom>
          <a:noFill/>
          <a:ln cap="flat" cmpd="sng" w="9525">
            <a:solidFill>
              <a:schemeClr val="dk2"/>
            </a:solidFill>
            <a:prstDash val="solid"/>
            <a:round/>
            <a:headEnd len="med" w="med" type="none"/>
            <a:tailEnd len="med" w="med" type="none"/>
          </a:ln>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5"/>
          <p:cNvSpPr txBox="1"/>
          <p:nvPr>
            <p:ph type="title"/>
          </p:nvPr>
        </p:nvSpPr>
        <p:spPr>
          <a:xfrm>
            <a:off x="1303800" y="147350"/>
            <a:ext cx="7030500" cy="60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The Aesthetics of Network Layouts</a:t>
            </a:r>
            <a:endParaRPr/>
          </a:p>
        </p:txBody>
      </p:sp>
      <p:pic>
        <p:nvPicPr>
          <p:cNvPr id="315" name="Google Shape;315;p35"/>
          <p:cNvPicPr preferRelativeResize="0"/>
          <p:nvPr/>
        </p:nvPicPr>
        <p:blipFill>
          <a:blip r:embed="rId3">
            <a:alphaModFix/>
          </a:blip>
          <a:stretch>
            <a:fillRect/>
          </a:stretch>
        </p:blipFill>
        <p:spPr>
          <a:xfrm>
            <a:off x="1303800" y="1027000"/>
            <a:ext cx="2933700" cy="3429000"/>
          </a:xfrm>
          <a:prstGeom prst="rect">
            <a:avLst/>
          </a:prstGeom>
          <a:noFill/>
          <a:ln>
            <a:noFill/>
          </a:ln>
        </p:spPr>
      </p:pic>
      <p:sp>
        <p:nvSpPr>
          <p:cNvPr id="316" name="Google Shape;316;p35"/>
          <p:cNvSpPr txBox="1"/>
          <p:nvPr/>
        </p:nvSpPr>
        <p:spPr>
          <a:xfrm>
            <a:off x="4802125" y="1196700"/>
            <a:ext cx="35322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2100">
                <a:latin typeface="Nunito"/>
                <a:ea typeface="Nunito"/>
                <a:cs typeface="Nunito"/>
                <a:sym typeface="Nunito"/>
              </a:rPr>
              <a:t>50 Nodes</a:t>
            </a:r>
            <a:endParaRPr sz="2100">
              <a:latin typeface="Nunito"/>
              <a:ea typeface="Nunito"/>
              <a:cs typeface="Nunito"/>
              <a:sym typeface="Nunito"/>
            </a:endParaRPr>
          </a:p>
          <a:p>
            <a:pPr indent="0" lvl="0" marL="0" rtl="0" algn="l">
              <a:spcBef>
                <a:spcPts val="0"/>
              </a:spcBef>
              <a:spcAft>
                <a:spcPts val="0"/>
              </a:spcAft>
              <a:buNone/>
            </a:pPr>
            <a:r>
              <a:t/>
            </a:r>
            <a:endParaRPr sz="2100">
              <a:latin typeface="Nunito"/>
              <a:ea typeface="Nunito"/>
              <a:cs typeface="Nunito"/>
              <a:sym typeface="Nunito"/>
            </a:endParaRPr>
          </a:p>
          <a:p>
            <a:pPr indent="0" lvl="0" marL="0" rtl="0" algn="l">
              <a:spcBef>
                <a:spcPts val="0"/>
              </a:spcBef>
              <a:spcAft>
                <a:spcPts val="0"/>
              </a:spcAft>
              <a:buNone/>
            </a:pPr>
            <a:r>
              <a:rPr lang="tr" sz="2100">
                <a:latin typeface="Nunito"/>
                <a:ea typeface="Nunito"/>
                <a:cs typeface="Nunito"/>
                <a:sym typeface="Nunito"/>
              </a:rPr>
              <a:t>First node: 1/100 alternative place</a:t>
            </a:r>
            <a:endParaRPr sz="2100">
              <a:latin typeface="Nunito"/>
              <a:ea typeface="Nunito"/>
              <a:cs typeface="Nunito"/>
              <a:sym typeface="Nunito"/>
            </a:endParaRPr>
          </a:p>
          <a:p>
            <a:pPr indent="0" lvl="0" marL="0" rtl="0" algn="l">
              <a:spcBef>
                <a:spcPts val="0"/>
              </a:spcBef>
              <a:spcAft>
                <a:spcPts val="0"/>
              </a:spcAft>
              <a:buNone/>
            </a:pPr>
            <a:r>
              <a:t/>
            </a:r>
            <a:endParaRPr sz="2100">
              <a:latin typeface="Nunito"/>
              <a:ea typeface="Nunito"/>
              <a:cs typeface="Nunito"/>
              <a:sym typeface="Nunito"/>
            </a:endParaRPr>
          </a:p>
          <a:p>
            <a:pPr indent="0" lvl="0" marL="0" rtl="0" algn="l">
              <a:spcBef>
                <a:spcPts val="0"/>
              </a:spcBef>
              <a:spcAft>
                <a:spcPts val="0"/>
              </a:spcAft>
              <a:buNone/>
            </a:pPr>
            <a:r>
              <a:rPr lang="tr" sz="2100">
                <a:latin typeface="Nunito"/>
                <a:ea typeface="Nunito"/>
                <a:cs typeface="Nunito"/>
                <a:sym typeface="Nunito"/>
              </a:rPr>
              <a:t>Second node: 1/99</a:t>
            </a:r>
            <a:endParaRPr sz="2100">
              <a:latin typeface="Nunito"/>
              <a:ea typeface="Nunito"/>
              <a:cs typeface="Nunito"/>
              <a:sym typeface="Nunito"/>
            </a:endParaRPr>
          </a:p>
          <a:p>
            <a:pPr indent="0" lvl="0" marL="0" rtl="0" algn="l">
              <a:spcBef>
                <a:spcPts val="0"/>
              </a:spcBef>
              <a:spcAft>
                <a:spcPts val="0"/>
              </a:spcAft>
              <a:buNone/>
            </a:pPr>
            <a:r>
              <a:rPr lang="tr" sz="2100">
                <a:latin typeface="Nunito"/>
                <a:ea typeface="Nunito"/>
                <a:cs typeface="Nunito"/>
                <a:sym typeface="Nunito"/>
              </a:rPr>
              <a:t>alternative place</a:t>
            </a:r>
            <a:endParaRPr sz="2100">
              <a:latin typeface="Nunito"/>
              <a:ea typeface="Nunito"/>
              <a:cs typeface="Nunito"/>
              <a:sym typeface="Nunito"/>
            </a:endParaRPr>
          </a:p>
          <a:p>
            <a:pPr indent="0" lvl="0" marL="0" rtl="0" algn="l">
              <a:spcBef>
                <a:spcPts val="0"/>
              </a:spcBef>
              <a:spcAft>
                <a:spcPts val="0"/>
              </a:spcAft>
              <a:buNone/>
            </a:pPr>
            <a:r>
              <a:rPr lang="tr" sz="2100">
                <a:latin typeface="Nunito"/>
                <a:ea typeface="Nunito"/>
                <a:cs typeface="Nunito"/>
                <a:sym typeface="Nunito"/>
              </a:rPr>
              <a:t>...</a:t>
            </a:r>
            <a:endParaRPr sz="2100">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